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0" r:id="rId2"/>
    <p:sldId id="271" r:id="rId3"/>
    <p:sldId id="273" r:id="rId4"/>
    <p:sldId id="272" r:id="rId5"/>
    <p:sldId id="274" r:id="rId6"/>
    <p:sldId id="275" r:id="rId7"/>
    <p:sldId id="276" r:id="rId8"/>
    <p:sldId id="277" r:id="rId9"/>
    <p:sldId id="278" r:id="rId10"/>
    <p:sldId id="279" r:id="rId11"/>
    <p:sldId id="281" r:id="rId12"/>
    <p:sldId id="282" r:id="rId13"/>
  </p:sldIdLst>
  <p:sldSz cx="18288000" cy="10287000"/>
  <p:notesSz cx="6858000" cy="9144000"/>
  <p:embeddedFontLst>
    <p:embeddedFont>
      <p:font typeface="Georgia Bold" panose="020B0604020202020204" charset="0"/>
      <p:regular r:id="rId14"/>
    </p:embeddedFont>
    <p:embeddedFont>
      <p:font typeface="Open Sans 1" panose="020B0604020202020204" charset="0"/>
      <p:regular r:id="rId15"/>
    </p:embeddedFont>
    <p:embeddedFont>
      <p:font typeface="Open Sans 1 Bold" panose="020B0604020202020204" charset="0"/>
      <p:regular r:id="rId16"/>
    </p:embeddedFont>
    <p:embeddedFont>
      <p:font typeface="Open Sans 1 Italics" panose="020B0604020202020204" charset="0"/>
      <p:regular r:id="rId17"/>
    </p:embeddedFont>
    <p:embeddedFont>
      <p:font typeface="Open Sans 2" panose="020B0604020202020204" charset="0"/>
      <p:regular r:id="rId18"/>
    </p:embeddedFont>
    <p:embeddedFont>
      <p:font typeface="Roboto Bold" panose="02000000000000000000" pitchFamily="2" charset="0"/>
      <p:bold r:id="rId19"/>
    </p:embeddedFont>
    <p:embeddedFont>
      <p:font typeface="Roboto Condensed 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33" autoAdjust="0"/>
    <p:restoredTop sz="94622" autoAdjust="0"/>
  </p:normalViewPr>
  <p:slideViewPr>
    <p:cSldViewPr>
      <p:cViewPr varScale="1">
        <p:scale>
          <a:sx n="70" d="100"/>
          <a:sy n="70" d="100"/>
        </p:scale>
        <p:origin x="102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60B7FAA-EF2E-81C2-AFBF-60F02326B2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842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E958945-1FF6-774A-B2FD-747CAD1684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o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8766893-E93B-3560-AACE-AAD9E6CEE3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82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No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25C55E6-ABF6-D1D2-61CB-F8FBBBD449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38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5" r:id="rId2"/>
    <p:sldLayoutId id="2147483656" r:id="rId3"/>
    <p:sldLayoutId id="2147483658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3">
            <a:extLst>
              <a:ext uri="{FF2B5EF4-FFF2-40B4-BE49-F238E27FC236}">
                <a16:creationId xmlns:a16="http://schemas.microsoft.com/office/drawing/2014/main" id="{10FFD1E8-BC2F-2367-9510-68B65720D4E6}"/>
              </a:ext>
            </a:extLst>
          </p:cNvPr>
          <p:cNvSpPr txBox="1"/>
          <p:nvPr/>
        </p:nvSpPr>
        <p:spPr>
          <a:xfrm>
            <a:off x="2758763" y="4089520"/>
            <a:ext cx="14500537" cy="1415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0"/>
              </a:lnSpc>
            </a:pPr>
            <a:r>
              <a:rPr lang="en-US" sz="8336" b="1" dirty="0">
                <a:solidFill>
                  <a:srgbClr val="004477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Session Title</a:t>
            </a: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4CBC46D3-2A9E-425B-51B9-569C1E159F4F}"/>
              </a:ext>
            </a:extLst>
          </p:cNvPr>
          <p:cNvSpPr txBox="1"/>
          <p:nvPr/>
        </p:nvSpPr>
        <p:spPr>
          <a:xfrm>
            <a:off x="2758763" y="5418967"/>
            <a:ext cx="14500537" cy="763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36"/>
              </a:lnSpc>
            </a:pPr>
            <a:r>
              <a:rPr lang="en-US" sz="4454" dirty="0">
                <a:solidFill>
                  <a:srgbClr val="CC9933"/>
                </a:solidFill>
                <a:latin typeface="Open Sans 1"/>
                <a:ea typeface="Open Sans 1"/>
                <a:cs typeface="Open Sans 1"/>
                <a:sym typeface="Open Sans 1"/>
              </a:rPr>
              <a:t>Subtitle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646E542B-AB1F-0904-2B1A-E2C2D08F3C94}"/>
              </a:ext>
            </a:extLst>
          </p:cNvPr>
          <p:cNvSpPr txBox="1"/>
          <p:nvPr/>
        </p:nvSpPr>
        <p:spPr>
          <a:xfrm>
            <a:off x="2758763" y="8525262"/>
            <a:ext cx="11611304" cy="967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8"/>
              </a:lnSpc>
            </a:pPr>
            <a:r>
              <a:rPr lang="en-US" sz="4073" b="1">
                <a:solidFill>
                  <a:srgbClr val="EE2222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Your Name</a:t>
            </a:r>
          </a:p>
          <a:p>
            <a:pPr algn="l">
              <a:lnSpc>
                <a:spcPts val="2732"/>
              </a:lnSpc>
            </a:pPr>
            <a:r>
              <a:rPr lang="en-US" sz="2258">
                <a:solidFill>
                  <a:srgbClr val="EE2222"/>
                </a:solidFill>
                <a:latin typeface="Open Sans 1"/>
                <a:ea typeface="Open Sans 1"/>
                <a:cs typeface="Open Sans 1"/>
                <a:sym typeface="Open Sans 1"/>
              </a:rPr>
              <a:t>Job title, Company</a:t>
            </a:r>
          </a:p>
        </p:txBody>
      </p:sp>
      <p:sp>
        <p:nvSpPr>
          <p:cNvPr id="5" name="TextBox 16">
            <a:extLst>
              <a:ext uri="{FF2B5EF4-FFF2-40B4-BE49-F238E27FC236}">
                <a16:creationId xmlns:a16="http://schemas.microsoft.com/office/drawing/2014/main" id="{D321DA34-3562-A1A7-F9E1-8CC15707D8F1}"/>
              </a:ext>
            </a:extLst>
          </p:cNvPr>
          <p:cNvSpPr txBox="1"/>
          <p:nvPr/>
        </p:nvSpPr>
        <p:spPr>
          <a:xfrm rot="16200000">
            <a:off x="13841156" y="5238920"/>
            <a:ext cx="8217160" cy="332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62"/>
              </a:lnSpc>
            </a:pPr>
            <a:r>
              <a:rPr lang="en-US" sz="1901" b="1" spc="38" dirty="0">
                <a:solidFill>
                  <a:srgbClr val="FFFFFF">
                    <a:alpha val="49804"/>
                  </a:srgbClr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World Workplace Asia-Pacific | 2-3 June 2027 | Jakarta, Indonesia</a:t>
            </a:r>
          </a:p>
        </p:txBody>
      </p:sp>
    </p:spTree>
    <p:extLst>
      <p:ext uri="{BB962C8B-B14F-4D97-AF65-F5344CB8AC3E}">
        <p14:creationId xmlns:p14="http://schemas.microsoft.com/office/powerpoint/2010/main" val="536658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0">
            <a:extLst>
              <a:ext uri="{FF2B5EF4-FFF2-40B4-BE49-F238E27FC236}">
                <a16:creationId xmlns:a16="http://schemas.microsoft.com/office/drawing/2014/main" id="{37E1D6C8-D3A8-91D8-F96C-BC1B6B4F918E}"/>
              </a:ext>
            </a:extLst>
          </p:cNvPr>
          <p:cNvSpPr/>
          <p:nvPr/>
        </p:nvSpPr>
        <p:spPr>
          <a:xfrm>
            <a:off x="1303289" y="4854470"/>
            <a:ext cx="15796025" cy="0"/>
          </a:xfrm>
          <a:prstGeom prst="line">
            <a:avLst/>
          </a:prstGeom>
          <a:ln w="38100" cap="flat">
            <a:solidFill>
              <a:srgbClr val="EE222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grpSp>
        <p:nvGrpSpPr>
          <p:cNvPr id="3" name="Group 11">
            <a:extLst>
              <a:ext uri="{FF2B5EF4-FFF2-40B4-BE49-F238E27FC236}">
                <a16:creationId xmlns:a16="http://schemas.microsoft.com/office/drawing/2014/main" id="{2196E0CE-6FFD-D65A-54A3-824382D40DE7}"/>
              </a:ext>
            </a:extLst>
          </p:cNvPr>
          <p:cNvGrpSpPr/>
          <p:nvPr/>
        </p:nvGrpSpPr>
        <p:grpSpPr>
          <a:xfrm>
            <a:off x="1676435" y="4352888"/>
            <a:ext cx="1041265" cy="1041265"/>
            <a:chOff x="0" y="0"/>
            <a:chExt cx="812800" cy="812800"/>
          </a:xfrm>
        </p:grpSpPr>
        <p:sp>
          <p:nvSpPr>
            <p:cNvPr id="4" name="Freeform 12">
              <a:extLst>
                <a:ext uri="{FF2B5EF4-FFF2-40B4-BE49-F238E27FC236}">
                  <a16:creationId xmlns:a16="http://schemas.microsoft.com/office/drawing/2014/main" id="{07A85B3D-EB2C-4343-BBB1-2514BF7E96B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983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13">
              <a:extLst>
                <a:ext uri="{FF2B5EF4-FFF2-40B4-BE49-F238E27FC236}">
                  <a16:creationId xmlns:a16="http://schemas.microsoft.com/office/drawing/2014/main" id="{947E6EE8-9228-7B8D-971B-C8FDC9C36B24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2"/>
                </a:lnSpc>
              </a:pPr>
              <a:r>
                <a:rPr lang="en-US" sz="1901" b="1" spc="38">
                  <a:solidFill>
                    <a:srgbClr val="FFFFFF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01</a:t>
              </a:r>
            </a:p>
          </p:txBody>
        </p:sp>
      </p:grpSp>
      <p:sp>
        <p:nvSpPr>
          <p:cNvPr id="6" name="TextBox 14">
            <a:extLst>
              <a:ext uri="{FF2B5EF4-FFF2-40B4-BE49-F238E27FC236}">
                <a16:creationId xmlns:a16="http://schemas.microsoft.com/office/drawing/2014/main" id="{6E8355B1-BC8D-EF81-56A0-11195469AE1E}"/>
              </a:ext>
            </a:extLst>
          </p:cNvPr>
          <p:cNvSpPr txBox="1"/>
          <p:nvPr/>
        </p:nvSpPr>
        <p:spPr>
          <a:xfrm>
            <a:off x="2448097" y="2026519"/>
            <a:ext cx="15839903" cy="645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7"/>
              </a:lnSpc>
            </a:pPr>
            <a:r>
              <a:rPr lang="en-US" sz="2737">
                <a:solidFill>
                  <a:srgbClr val="CC9933"/>
                </a:solidFill>
                <a:latin typeface="Open Sans 1"/>
                <a:ea typeface="Open Sans 1"/>
                <a:cs typeface="Open Sans 1"/>
                <a:sym typeface="Open Sans 1"/>
              </a:rPr>
              <a:t>A simple four-step timeline for programs, journeys, or project phases.</a:t>
            </a:r>
          </a:p>
          <a:p>
            <a:pPr algn="l">
              <a:lnSpc>
                <a:spcPts val="2337"/>
              </a:lnSpc>
            </a:pPr>
            <a:endParaRPr lang="en-US" sz="2737">
              <a:solidFill>
                <a:srgbClr val="CC9933"/>
              </a:solidFill>
              <a:latin typeface="Open Sans 1"/>
              <a:ea typeface="Open Sans 1"/>
              <a:cs typeface="Open Sans 1"/>
              <a:sym typeface="Open Sans 1"/>
            </a:endParaRP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23DAD754-AA6C-F939-78A8-80639BE1151D}"/>
              </a:ext>
            </a:extLst>
          </p:cNvPr>
          <p:cNvSpPr txBox="1"/>
          <p:nvPr/>
        </p:nvSpPr>
        <p:spPr>
          <a:xfrm>
            <a:off x="2448097" y="962025"/>
            <a:ext cx="10560392" cy="937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80"/>
              </a:lnSpc>
            </a:pPr>
            <a:r>
              <a:rPr lang="en-US" sz="5557" b="1">
                <a:solidFill>
                  <a:srgbClr val="004477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Agenda / process</a:t>
            </a: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F32E0F59-214A-2B4C-6BE7-D60F66A98FA0}"/>
              </a:ext>
            </a:extLst>
          </p:cNvPr>
          <p:cNvSpPr txBox="1"/>
          <p:nvPr/>
        </p:nvSpPr>
        <p:spPr>
          <a:xfrm>
            <a:off x="1297542" y="5745507"/>
            <a:ext cx="1787558" cy="397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4"/>
              </a:lnSpc>
            </a:pPr>
            <a:r>
              <a:rPr lang="en-US" sz="2338" b="1">
                <a:solidFill>
                  <a:srgbClr val="004477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Discover</a:t>
            </a:r>
          </a:p>
        </p:txBody>
      </p:sp>
      <p:sp>
        <p:nvSpPr>
          <p:cNvPr id="9" name="TextBox 18">
            <a:extLst>
              <a:ext uri="{FF2B5EF4-FFF2-40B4-BE49-F238E27FC236}">
                <a16:creationId xmlns:a16="http://schemas.microsoft.com/office/drawing/2014/main" id="{774809FF-9AC3-FC13-13E8-D0432EE61A1B}"/>
              </a:ext>
            </a:extLst>
          </p:cNvPr>
          <p:cNvSpPr txBox="1"/>
          <p:nvPr/>
        </p:nvSpPr>
        <p:spPr>
          <a:xfrm>
            <a:off x="5971175" y="5745507"/>
            <a:ext cx="1787558" cy="397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4"/>
              </a:lnSpc>
            </a:pPr>
            <a:r>
              <a:rPr lang="en-US" sz="2338" b="1">
                <a:solidFill>
                  <a:srgbClr val="004477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Explore</a:t>
            </a:r>
          </a:p>
        </p:txBody>
      </p:sp>
      <p:sp>
        <p:nvSpPr>
          <p:cNvPr id="10" name="TextBox 19">
            <a:extLst>
              <a:ext uri="{FF2B5EF4-FFF2-40B4-BE49-F238E27FC236}">
                <a16:creationId xmlns:a16="http://schemas.microsoft.com/office/drawing/2014/main" id="{B180A397-105C-70DB-514E-5DEB403D3F16}"/>
              </a:ext>
            </a:extLst>
          </p:cNvPr>
          <p:cNvSpPr txBox="1"/>
          <p:nvPr/>
        </p:nvSpPr>
        <p:spPr>
          <a:xfrm>
            <a:off x="10641465" y="5745507"/>
            <a:ext cx="1787558" cy="397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4"/>
              </a:lnSpc>
            </a:pPr>
            <a:r>
              <a:rPr lang="en-US" sz="2338" b="1">
                <a:solidFill>
                  <a:srgbClr val="004477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Connect</a:t>
            </a:r>
          </a:p>
        </p:txBody>
      </p:sp>
      <p:sp>
        <p:nvSpPr>
          <p:cNvPr id="11" name="TextBox 20">
            <a:extLst>
              <a:ext uri="{FF2B5EF4-FFF2-40B4-BE49-F238E27FC236}">
                <a16:creationId xmlns:a16="http://schemas.microsoft.com/office/drawing/2014/main" id="{13E8A916-51AE-5A45-AC4D-BAD72525CDE8}"/>
              </a:ext>
            </a:extLst>
          </p:cNvPr>
          <p:cNvSpPr txBox="1"/>
          <p:nvPr/>
        </p:nvSpPr>
        <p:spPr>
          <a:xfrm>
            <a:off x="15311756" y="5745507"/>
            <a:ext cx="1787558" cy="397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4"/>
              </a:lnSpc>
            </a:pPr>
            <a:r>
              <a:rPr lang="en-US" sz="2338" b="1">
                <a:solidFill>
                  <a:srgbClr val="004477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Act</a:t>
            </a:r>
          </a:p>
        </p:txBody>
      </p:sp>
      <p:grpSp>
        <p:nvGrpSpPr>
          <p:cNvPr id="12" name="Group 21">
            <a:extLst>
              <a:ext uri="{FF2B5EF4-FFF2-40B4-BE49-F238E27FC236}">
                <a16:creationId xmlns:a16="http://schemas.microsoft.com/office/drawing/2014/main" id="{738F494C-39E5-9DDA-B86B-265AF17F1474}"/>
              </a:ext>
            </a:extLst>
          </p:cNvPr>
          <p:cNvGrpSpPr/>
          <p:nvPr/>
        </p:nvGrpSpPr>
        <p:grpSpPr>
          <a:xfrm>
            <a:off x="6344322" y="4352888"/>
            <a:ext cx="1041265" cy="1041265"/>
            <a:chOff x="0" y="0"/>
            <a:chExt cx="812800" cy="812800"/>
          </a:xfrm>
        </p:grpSpPr>
        <p:sp>
          <p:nvSpPr>
            <p:cNvPr id="13" name="Freeform 22">
              <a:extLst>
                <a:ext uri="{FF2B5EF4-FFF2-40B4-BE49-F238E27FC236}">
                  <a16:creationId xmlns:a16="http://schemas.microsoft.com/office/drawing/2014/main" id="{19A4913C-A521-38C8-5659-BA4958519AA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983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4" name="TextBox 23">
              <a:extLst>
                <a:ext uri="{FF2B5EF4-FFF2-40B4-BE49-F238E27FC236}">
                  <a16:creationId xmlns:a16="http://schemas.microsoft.com/office/drawing/2014/main" id="{05D18602-94F6-889E-BA68-A177042404C8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2"/>
                </a:lnSpc>
              </a:pPr>
              <a:r>
                <a:rPr lang="en-US" sz="1901" b="1" spc="38">
                  <a:solidFill>
                    <a:srgbClr val="FFFFFF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02</a:t>
              </a:r>
            </a:p>
          </p:txBody>
        </p:sp>
      </p:grpSp>
      <p:grpSp>
        <p:nvGrpSpPr>
          <p:cNvPr id="15" name="Group 24">
            <a:extLst>
              <a:ext uri="{FF2B5EF4-FFF2-40B4-BE49-F238E27FC236}">
                <a16:creationId xmlns:a16="http://schemas.microsoft.com/office/drawing/2014/main" id="{840AA8BF-CD9F-BB60-61D0-C9EE68882C50}"/>
              </a:ext>
            </a:extLst>
          </p:cNvPr>
          <p:cNvGrpSpPr/>
          <p:nvPr/>
        </p:nvGrpSpPr>
        <p:grpSpPr>
          <a:xfrm>
            <a:off x="11014612" y="4352888"/>
            <a:ext cx="1041265" cy="1041265"/>
            <a:chOff x="0" y="0"/>
            <a:chExt cx="812800" cy="812800"/>
          </a:xfrm>
        </p:grpSpPr>
        <p:sp>
          <p:nvSpPr>
            <p:cNvPr id="16" name="Freeform 25">
              <a:extLst>
                <a:ext uri="{FF2B5EF4-FFF2-40B4-BE49-F238E27FC236}">
                  <a16:creationId xmlns:a16="http://schemas.microsoft.com/office/drawing/2014/main" id="{91A1046C-D899-6F31-A939-F6F4CFE8DEC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983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7" name="TextBox 26">
              <a:extLst>
                <a:ext uri="{FF2B5EF4-FFF2-40B4-BE49-F238E27FC236}">
                  <a16:creationId xmlns:a16="http://schemas.microsoft.com/office/drawing/2014/main" id="{DD5B796C-F445-A020-3524-5D18D1A304CB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2"/>
                </a:lnSpc>
              </a:pPr>
              <a:r>
                <a:rPr lang="en-US" sz="1901" b="1" spc="38">
                  <a:solidFill>
                    <a:srgbClr val="FFFFFF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03</a:t>
              </a:r>
            </a:p>
          </p:txBody>
        </p:sp>
      </p:grpSp>
      <p:grpSp>
        <p:nvGrpSpPr>
          <p:cNvPr id="18" name="Group 27">
            <a:extLst>
              <a:ext uri="{FF2B5EF4-FFF2-40B4-BE49-F238E27FC236}">
                <a16:creationId xmlns:a16="http://schemas.microsoft.com/office/drawing/2014/main" id="{B1684EA9-49B6-F85A-D8E1-2736F58A5254}"/>
              </a:ext>
            </a:extLst>
          </p:cNvPr>
          <p:cNvGrpSpPr/>
          <p:nvPr/>
        </p:nvGrpSpPr>
        <p:grpSpPr>
          <a:xfrm>
            <a:off x="15684902" y="4384347"/>
            <a:ext cx="1041265" cy="1041265"/>
            <a:chOff x="0" y="0"/>
            <a:chExt cx="812800" cy="812800"/>
          </a:xfrm>
        </p:grpSpPr>
        <p:sp>
          <p:nvSpPr>
            <p:cNvPr id="19" name="Freeform 28">
              <a:extLst>
                <a:ext uri="{FF2B5EF4-FFF2-40B4-BE49-F238E27FC236}">
                  <a16:creationId xmlns:a16="http://schemas.microsoft.com/office/drawing/2014/main" id="{C94D431D-E6F8-DB3B-4F14-8294BB19610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983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20" name="TextBox 29">
              <a:extLst>
                <a:ext uri="{FF2B5EF4-FFF2-40B4-BE49-F238E27FC236}">
                  <a16:creationId xmlns:a16="http://schemas.microsoft.com/office/drawing/2014/main" id="{56CEB749-6C80-145F-8D53-9437D5F6D898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2"/>
                </a:lnSpc>
              </a:pPr>
              <a:r>
                <a:rPr lang="en-US" sz="1901" b="1" spc="38">
                  <a:solidFill>
                    <a:srgbClr val="FFFFFF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04</a:t>
              </a:r>
            </a:p>
          </p:txBody>
        </p:sp>
      </p:grpSp>
      <p:sp>
        <p:nvSpPr>
          <p:cNvPr id="21" name="TextBox 30">
            <a:extLst>
              <a:ext uri="{FF2B5EF4-FFF2-40B4-BE49-F238E27FC236}">
                <a16:creationId xmlns:a16="http://schemas.microsoft.com/office/drawing/2014/main" id="{CBBC7AF0-44FC-A056-87E7-CE205E213ED8}"/>
              </a:ext>
            </a:extLst>
          </p:cNvPr>
          <p:cNvSpPr txBox="1"/>
          <p:nvPr/>
        </p:nvSpPr>
        <p:spPr>
          <a:xfrm>
            <a:off x="1303289" y="6514779"/>
            <a:ext cx="1787558" cy="305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4"/>
              </a:lnSpc>
            </a:pPr>
            <a:r>
              <a:rPr lang="en-US" sz="1838">
                <a:solidFill>
                  <a:srgbClr val="CC9933"/>
                </a:solidFill>
                <a:latin typeface="Open Sans 1"/>
                <a:ea typeface="Open Sans 1"/>
                <a:cs typeface="Open Sans 1"/>
                <a:sym typeface="Open Sans 1"/>
              </a:rPr>
              <a:t>Set the context</a:t>
            </a:r>
          </a:p>
        </p:txBody>
      </p:sp>
      <p:sp>
        <p:nvSpPr>
          <p:cNvPr id="22" name="TextBox 31">
            <a:extLst>
              <a:ext uri="{FF2B5EF4-FFF2-40B4-BE49-F238E27FC236}">
                <a16:creationId xmlns:a16="http://schemas.microsoft.com/office/drawing/2014/main" id="{D1361632-04C2-9278-D4B1-AE061D6B9F31}"/>
              </a:ext>
            </a:extLst>
          </p:cNvPr>
          <p:cNvSpPr txBox="1"/>
          <p:nvPr/>
        </p:nvSpPr>
        <p:spPr>
          <a:xfrm>
            <a:off x="5940735" y="6514779"/>
            <a:ext cx="1787558" cy="305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4"/>
              </a:lnSpc>
            </a:pPr>
            <a:r>
              <a:rPr lang="en-US" sz="1838">
                <a:solidFill>
                  <a:srgbClr val="CC9933"/>
                </a:solidFill>
                <a:latin typeface="Open Sans 1"/>
                <a:ea typeface="Open Sans 1"/>
                <a:cs typeface="Open Sans 1"/>
                <a:sym typeface="Open Sans 1"/>
              </a:rPr>
              <a:t>Share insights</a:t>
            </a:r>
          </a:p>
        </p:txBody>
      </p:sp>
      <p:sp>
        <p:nvSpPr>
          <p:cNvPr id="23" name="TextBox 32">
            <a:extLst>
              <a:ext uri="{FF2B5EF4-FFF2-40B4-BE49-F238E27FC236}">
                <a16:creationId xmlns:a16="http://schemas.microsoft.com/office/drawing/2014/main" id="{68BDF0B3-178E-CDB7-8143-B4F1EE4B3ED3}"/>
              </a:ext>
            </a:extLst>
          </p:cNvPr>
          <p:cNvSpPr txBox="1"/>
          <p:nvPr/>
        </p:nvSpPr>
        <p:spPr>
          <a:xfrm>
            <a:off x="10436982" y="6514779"/>
            <a:ext cx="2196525" cy="305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4"/>
              </a:lnSpc>
            </a:pPr>
            <a:r>
              <a:rPr lang="en-US" sz="1838">
                <a:solidFill>
                  <a:srgbClr val="CC9933"/>
                </a:solidFill>
                <a:latin typeface="Open Sans 1"/>
                <a:ea typeface="Open Sans 1"/>
                <a:cs typeface="Open Sans 1"/>
                <a:sym typeface="Open Sans 1"/>
              </a:rPr>
              <a:t>Build relationships</a:t>
            </a:r>
          </a:p>
        </p:txBody>
      </p:sp>
      <p:sp>
        <p:nvSpPr>
          <p:cNvPr id="24" name="TextBox 33">
            <a:extLst>
              <a:ext uri="{FF2B5EF4-FFF2-40B4-BE49-F238E27FC236}">
                <a16:creationId xmlns:a16="http://schemas.microsoft.com/office/drawing/2014/main" id="{4E199AEC-CF96-0F1C-9C42-E173509D2F1D}"/>
              </a:ext>
            </a:extLst>
          </p:cNvPr>
          <p:cNvSpPr txBox="1"/>
          <p:nvPr/>
        </p:nvSpPr>
        <p:spPr>
          <a:xfrm>
            <a:off x="14965707" y="6514779"/>
            <a:ext cx="2479656" cy="305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4"/>
              </a:lnSpc>
            </a:pPr>
            <a:r>
              <a:rPr lang="en-US" sz="1838">
                <a:solidFill>
                  <a:srgbClr val="CC9933"/>
                </a:solidFill>
                <a:latin typeface="Open Sans 1"/>
                <a:ea typeface="Open Sans 1"/>
                <a:cs typeface="Open Sans 1"/>
                <a:sym typeface="Open Sans 1"/>
              </a:rPr>
              <a:t>Turn ideas into action</a:t>
            </a:r>
          </a:p>
        </p:txBody>
      </p:sp>
    </p:spTree>
    <p:extLst>
      <p:ext uri="{BB962C8B-B14F-4D97-AF65-F5344CB8AC3E}">
        <p14:creationId xmlns:p14="http://schemas.microsoft.com/office/powerpoint/2010/main" val="421400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DB893C-A363-9798-55C7-B6A33546C8D8}"/>
              </a:ext>
            </a:extLst>
          </p:cNvPr>
          <p:cNvSpPr txBox="1"/>
          <p:nvPr/>
        </p:nvSpPr>
        <p:spPr>
          <a:xfrm>
            <a:off x="2448097" y="3094465"/>
            <a:ext cx="15839903" cy="519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7"/>
              </a:lnSpc>
            </a:pPr>
            <a:r>
              <a:rPr lang="en-US" sz="3937" b="1">
                <a:solidFill>
                  <a:srgbClr val="CC9933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Your text goes here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D9D7EEA2-6979-834A-2808-3DF4D270B541}"/>
              </a:ext>
            </a:extLst>
          </p:cNvPr>
          <p:cNvSpPr txBox="1"/>
          <p:nvPr/>
        </p:nvSpPr>
        <p:spPr>
          <a:xfrm>
            <a:off x="2448097" y="3691246"/>
            <a:ext cx="15839903" cy="519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7"/>
              </a:lnSpc>
            </a:pPr>
            <a:r>
              <a:rPr lang="en-US" sz="3937" i="1">
                <a:solidFill>
                  <a:srgbClr val="000000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Your text goes even here if you want</a:t>
            </a: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9103F1BF-B846-C855-98E3-9B419FD0F116}"/>
              </a:ext>
            </a:extLst>
          </p:cNvPr>
          <p:cNvSpPr txBox="1"/>
          <p:nvPr/>
        </p:nvSpPr>
        <p:spPr>
          <a:xfrm>
            <a:off x="2448097" y="962025"/>
            <a:ext cx="15839903" cy="935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83"/>
              </a:lnSpc>
            </a:pPr>
            <a:r>
              <a:rPr lang="en-US" sz="5559" b="1" dirty="0">
                <a:solidFill>
                  <a:srgbClr val="004477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Session Title</a:t>
            </a:r>
          </a:p>
        </p:txBody>
      </p:sp>
    </p:spTree>
    <p:extLst>
      <p:ext uri="{BB962C8B-B14F-4D97-AF65-F5344CB8AC3E}">
        <p14:creationId xmlns:p14="http://schemas.microsoft.com/office/powerpoint/2010/main" val="683853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C953DC5F-4ECF-5729-990E-5EA48626458A}"/>
              </a:ext>
            </a:extLst>
          </p:cNvPr>
          <p:cNvSpPr txBox="1"/>
          <p:nvPr/>
        </p:nvSpPr>
        <p:spPr>
          <a:xfrm>
            <a:off x="2448097" y="3094465"/>
            <a:ext cx="15839903" cy="519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7"/>
              </a:lnSpc>
            </a:pPr>
            <a:r>
              <a:rPr lang="en-US" sz="3937" b="1">
                <a:solidFill>
                  <a:srgbClr val="CC9933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Your text goes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F383B6-1B17-4621-90E0-7F395E9AB0CD}"/>
              </a:ext>
            </a:extLst>
          </p:cNvPr>
          <p:cNvSpPr txBox="1"/>
          <p:nvPr/>
        </p:nvSpPr>
        <p:spPr>
          <a:xfrm>
            <a:off x="2448097" y="3691246"/>
            <a:ext cx="15839903" cy="519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7"/>
              </a:lnSpc>
            </a:pPr>
            <a:r>
              <a:rPr lang="en-US" sz="3937" i="1">
                <a:solidFill>
                  <a:srgbClr val="000000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Your text goes even here if you want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A017CC5A-1C14-0E75-342A-4CCA58441900}"/>
              </a:ext>
            </a:extLst>
          </p:cNvPr>
          <p:cNvSpPr txBox="1"/>
          <p:nvPr/>
        </p:nvSpPr>
        <p:spPr>
          <a:xfrm>
            <a:off x="2448097" y="962025"/>
            <a:ext cx="15839903" cy="935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83"/>
              </a:lnSpc>
            </a:pPr>
            <a:r>
              <a:rPr lang="en-US" sz="5559" b="1" dirty="0">
                <a:solidFill>
                  <a:srgbClr val="004477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Session Title</a:t>
            </a:r>
          </a:p>
        </p:txBody>
      </p:sp>
    </p:spTree>
    <p:extLst>
      <p:ext uri="{BB962C8B-B14F-4D97-AF65-F5344CB8AC3E}">
        <p14:creationId xmlns:p14="http://schemas.microsoft.com/office/powerpoint/2010/main" val="3096423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40E152EA-4B85-5F8C-CB61-E20E481AE808}"/>
              </a:ext>
            </a:extLst>
          </p:cNvPr>
          <p:cNvSpPr txBox="1"/>
          <p:nvPr/>
        </p:nvSpPr>
        <p:spPr>
          <a:xfrm>
            <a:off x="2448097" y="962025"/>
            <a:ext cx="15839903" cy="935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83"/>
              </a:lnSpc>
            </a:pPr>
            <a:r>
              <a:rPr lang="en-US" sz="5559" b="1">
                <a:solidFill>
                  <a:srgbClr val="004477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Two-column layout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13CC9F5F-0D12-BF35-E09A-D975A595846C}"/>
              </a:ext>
            </a:extLst>
          </p:cNvPr>
          <p:cNvSpPr txBox="1"/>
          <p:nvPr/>
        </p:nvSpPr>
        <p:spPr>
          <a:xfrm>
            <a:off x="2448097" y="1774398"/>
            <a:ext cx="15839903" cy="1082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2"/>
              </a:lnSpc>
            </a:pPr>
            <a:r>
              <a:rPr lang="en-US" sz="3137">
                <a:solidFill>
                  <a:srgbClr val="CC9933"/>
                </a:solidFill>
                <a:latin typeface="Open Sans 1"/>
                <a:ea typeface="Open Sans 1"/>
                <a:cs typeface="Open Sans 1"/>
                <a:sym typeface="Open Sans 1"/>
              </a:rPr>
              <a:t>Ideal for comparisons, takeaways, or parallel themes.</a:t>
            </a:r>
          </a:p>
        </p:txBody>
      </p:sp>
      <p:grpSp>
        <p:nvGrpSpPr>
          <p:cNvPr id="4" name="Group 12">
            <a:extLst>
              <a:ext uri="{FF2B5EF4-FFF2-40B4-BE49-F238E27FC236}">
                <a16:creationId xmlns:a16="http://schemas.microsoft.com/office/drawing/2014/main" id="{BD4149BC-1A3A-8F09-011E-9AAB66431418}"/>
              </a:ext>
            </a:extLst>
          </p:cNvPr>
          <p:cNvGrpSpPr/>
          <p:nvPr/>
        </p:nvGrpSpPr>
        <p:grpSpPr>
          <a:xfrm>
            <a:off x="685253" y="4348676"/>
            <a:ext cx="7821365" cy="4722499"/>
            <a:chOff x="0" y="0"/>
            <a:chExt cx="10428487" cy="6296665"/>
          </a:xfrm>
        </p:grpSpPr>
        <p:grpSp>
          <p:nvGrpSpPr>
            <p:cNvPr id="5" name="Group 13">
              <a:extLst>
                <a:ext uri="{FF2B5EF4-FFF2-40B4-BE49-F238E27FC236}">
                  <a16:creationId xmlns:a16="http://schemas.microsoft.com/office/drawing/2014/main" id="{D4E87103-83E8-368E-190C-4676F3B3DC26}"/>
                </a:ext>
              </a:extLst>
            </p:cNvPr>
            <p:cNvGrpSpPr/>
            <p:nvPr/>
          </p:nvGrpSpPr>
          <p:grpSpPr>
            <a:xfrm>
              <a:off x="68278" y="0"/>
              <a:ext cx="10360209" cy="6296665"/>
              <a:chOff x="0" y="0"/>
              <a:chExt cx="1903250" cy="1156746"/>
            </a:xfrm>
          </p:grpSpPr>
          <p:sp>
            <p:nvSpPr>
              <p:cNvPr id="10" name="Freeform 14">
                <a:extLst>
                  <a:ext uri="{FF2B5EF4-FFF2-40B4-BE49-F238E27FC236}">
                    <a16:creationId xmlns:a16="http://schemas.microsoft.com/office/drawing/2014/main" id="{F0EBEECF-3EEB-C33E-C523-741967117513}"/>
                  </a:ext>
                </a:extLst>
              </p:cNvPr>
              <p:cNvSpPr/>
              <p:nvPr/>
            </p:nvSpPr>
            <p:spPr>
              <a:xfrm>
                <a:off x="0" y="0"/>
                <a:ext cx="1903250" cy="1156746"/>
              </a:xfrm>
              <a:custGeom>
                <a:avLst/>
                <a:gdLst/>
                <a:ahLst/>
                <a:cxnLst/>
                <a:rect l="l" t="t" r="r" b="b"/>
                <a:pathLst>
                  <a:path w="1903250" h="1156746">
                    <a:moveTo>
                      <a:pt x="0" y="0"/>
                    </a:moveTo>
                    <a:lnTo>
                      <a:pt x="1903250" y="0"/>
                    </a:lnTo>
                    <a:lnTo>
                      <a:pt x="1903250" y="1156746"/>
                    </a:lnTo>
                    <a:lnTo>
                      <a:pt x="0" y="1156746"/>
                    </a:lnTo>
                    <a:close/>
                  </a:path>
                </a:pathLst>
              </a:custGeom>
              <a:solidFill>
                <a:srgbClr val="5BC8FC">
                  <a:alpha val="9804"/>
                </a:srgbClr>
              </a:solidFill>
              <a:ln w="19050" cap="sq">
                <a:solidFill>
                  <a:srgbClr val="2E3192">
                    <a:alpha val="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11" name="TextBox 15">
                <a:extLst>
                  <a:ext uri="{FF2B5EF4-FFF2-40B4-BE49-F238E27FC236}">
                    <a16:creationId xmlns:a16="http://schemas.microsoft.com/office/drawing/2014/main" id="{51BE7BAE-E79F-5513-2143-83F389249F1C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903250" cy="12043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2"/>
                  </a:lnSpc>
                </a:pPr>
                <a:endParaRPr/>
              </a:p>
            </p:txBody>
          </p:sp>
        </p:grpSp>
        <p:sp>
          <p:nvSpPr>
            <p:cNvPr id="6" name="AutoShape 16">
              <a:extLst>
                <a:ext uri="{FF2B5EF4-FFF2-40B4-BE49-F238E27FC236}">
                  <a16:creationId xmlns:a16="http://schemas.microsoft.com/office/drawing/2014/main" id="{7DF24D44-8C0C-EDF6-1AF9-F7CF759ED4C4}"/>
                </a:ext>
              </a:extLst>
            </p:cNvPr>
            <p:cNvSpPr/>
            <p:nvPr/>
          </p:nvSpPr>
          <p:spPr>
            <a:xfrm>
              <a:off x="68278" y="0"/>
              <a:ext cx="0" cy="6296665"/>
            </a:xfrm>
            <a:prstGeom prst="line">
              <a:avLst/>
            </a:prstGeom>
            <a:ln w="136556" cap="flat">
              <a:solidFill>
                <a:srgbClr val="EE2222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7" name="Group 17">
              <a:extLst>
                <a:ext uri="{FF2B5EF4-FFF2-40B4-BE49-F238E27FC236}">
                  <a16:creationId xmlns:a16="http://schemas.microsoft.com/office/drawing/2014/main" id="{D10F32FF-D79F-4A56-6731-6F7F9CBFFBAD}"/>
                </a:ext>
              </a:extLst>
            </p:cNvPr>
            <p:cNvGrpSpPr/>
            <p:nvPr/>
          </p:nvGrpSpPr>
          <p:grpSpPr>
            <a:xfrm>
              <a:off x="457930" y="365588"/>
              <a:ext cx="1388354" cy="1388354"/>
              <a:chOff x="0" y="0"/>
              <a:chExt cx="812800" cy="812800"/>
            </a:xfrm>
          </p:grpSpPr>
          <p:sp>
            <p:nvSpPr>
              <p:cNvPr id="8" name="Freeform 18">
                <a:extLst>
                  <a:ext uri="{FF2B5EF4-FFF2-40B4-BE49-F238E27FC236}">
                    <a16:creationId xmlns:a16="http://schemas.microsoft.com/office/drawing/2014/main" id="{82D78579-F626-65F1-BA1A-9C1B21C7AD6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E2222"/>
              </a:solidFill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9" name="TextBox 19">
                <a:extLst>
                  <a:ext uri="{FF2B5EF4-FFF2-40B4-BE49-F238E27FC236}">
                    <a16:creationId xmlns:a16="http://schemas.microsoft.com/office/drawing/2014/main" id="{EAC763DC-6BAD-0284-F960-720CA8BAB621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47245" tIns="47245" rIns="47245" bIns="47245" rtlCol="0" anchor="ctr"/>
              <a:lstStyle/>
              <a:p>
                <a:pPr algn="ctr">
                  <a:lnSpc>
                    <a:spcPts val="2662"/>
                  </a:lnSpc>
                </a:pPr>
                <a:r>
                  <a:rPr lang="en-US" sz="1901" b="1" spc="38">
                    <a:solidFill>
                      <a:srgbClr val="FFFFFF"/>
                    </a:solidFill>
                    <a:latin typeface="Roboto Condensed Bold"/>
                    <a:ea typeface="Roboto Condensed Bold"/>
                    <a:cs typeface="Roboto Condensed Bold"/>
                    <a:sym typeface="Roboto Condensed Bold"/>
                  </a:rPr>
                  <a:t>01</a:t>
                </a:r>
              </a:p>
            </p:txBody>
          </p:sp>
        </p:grpSp>
      </p:grpSp>
      <p:grpSp>
        <p:nvGrpSpPr>
          <p:cNvPr id="12" name="Group 20">
            <a:extLst>
              <a:ext uri="{FF2B5EF4-FFF2-40B4-BE49-F238E27FC236}">
                <a16:creationId xmlns:a16="http://schemas.microsoft.com/office/drawing/2014/main" id="{2E0FEA49-0CB0-F722-C2D3-E9E969C41DB3}"/>
              </a:ext>
            </a:extLst>
          </p:cNvPr>
          <p:cNvGrpSpPr/>
          <p:nvPr/>
        </p:nvGrpSpPr>
        <p:grpSpPr>
          <a:xfrm>
            <a:off x="9213467" y="4348676"/>
            <a:ext cx="7821365" cy="4722499"/>
            <a:chOff x="0" y="0"/>
            <a:chExt cx="10428487" cy="6296665"/>
          </a:xfrm>
        </p:grpSpPr>
        <p:grpSp>
          <p:nvGrpSpPr>
            <p:cNvPr id="13" name="Group 21">
              <a:extLst>
                <a:ext uri="{FF2B5EF4-FFF2-40B4-BE49-F238E27FC236}">
                  <a16:creationId xmlns:a16="http://schemas.microsoft.com/office/drawing/2014/main" id="{13BD261A-17BA-87AD-F7E8-06B13DE52C0E}"/>
                </a:ext>
              </a:extLst>
            </p:cNvPr>
            <p:cNvGrpSpPr/>
            <p:nvPr/>
          </p:nvGrpSpPr>
          <p:grpSpPr>
            <a:xfrm>
              <a:off x="68278" y="0"/>
              <a:ext cx="10360209" cy="6296665"/>
              <a:chOff x="0" y="0"/>
              <a:chExt cx="1903250" cy="1156746"/>
            </a:xfrm>
          </p:grpSpPr>
          <p:sp>
            <p:nvSpPr>
              <p:cNvPr id="18" name="Freeform 22">
                <a:extLst>
                  <a:ext uri="{FF2B5EF4-FFF2-40B4-BE49-F238E27FC236}">
                    <a16:creationId xmlns:a16="http://schemas.microsoft.com/office/drawing/2014/main" id="{CFABE731-7F5C-CB3F-ABBB-FF37C102E7D5}"/>
                  </a:ext>
                </a:extLst>
              </p:cNvPr>
              <p:cNvSpPr/>
              <p:nvPr/>
            </p:nvSpPr>
            <p:spPr>
              <a:xfrm>
                <a:off x="0" y="0"/>
                <a:ext cx="1903250" cy="1156746"/>
              </a:xfrm>
              <a:custGeom>
                <a:avLst/>
                <a:gdLst/>
                <a:ahLst/>
                <a:cxnLst/>
                <a:rect l="l" t="t" r="r" b="b"/>
                <a:pathLst>
                  <a:path w="1903250" h="1156746">
                    <a:moveTo>
                      <a:pt x="0" y="0"/>
                    </a:moveTo>
                    <a:lnTo>
                      <a:pt x="1903250" y="0"/>
                    </a:lnTo>
                    <a:lnTo>
                      <a:pt x="1903250" y="1156746"/>
                    </a:lnTo>
                    <a:lnTo>
                      <a:pt x="0" y="1156746"/>
                    </a:lnTo>
                    <a:close/>
                  </a:path>
                </a:pathLst>
              </a:custGeom>
              <a:solidFill>
                <a:srgbClr val="5BC8FC">
                  <a:alpha val="9804"/>
                </a:srgbClr>
              </a:solidFill>
              <a:ln w="19050" cap="sq">
                <a:solidFill>
                  <a:srgbClr val="2E3192">
                    <a:alpha val="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19" name="TextBox 23">
                <a:extLst>
                  <a:ext uri="{FF2B5EF4-FFF2-40B4-BE49-F238E27FC236}">
                    <a16:creationId xmlns:a16="http://schemas.microsoft.com/office/drawing/2014/main" id="{280C60B2-77E1-CC07-3821-8FAF88802F30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903250" cy="12043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2"/>
                  </a:lnSpc>
                </a:pPr>
                <a:endParaRPr/>
              </a:p>
            </p:txBody>
          </p:sp>
        </p:grpSp>
        <p:sp>
          <p:nvSpPr>
            <p:cNvPr id="14" name="AutoShape 24">
              <a:extLst>
                <a:ext uri="{FF2B5EF4-FFF2-40B4-BE49-F238E27FC236}">
                  <a16:creationId xmlns:a16="http://schemas.microsoft.com/office/drawing/2014/main" id="{920DECE4-77C8-DC60-79DA-52E938B5FEDD}"/>
                </a:ext>
              </a:extLst>
            </p:cNvPr>
            <p:cNvSpPr/>
            <p:nvPr/>
          </p:nvSpPr>
          <p:spPr>
            <a:xfrm>
              <a:off x="68278" y="0"/>
              <a:ext cx="0" cy="6296665"/>
            </a:xfrm>
            <a:prstGeom prst="line">
              <a:avLst/>
            </a:prstGeom>
            <a:ln w="136556" cap="flat">
              <a:solidFill>
                <a:srgbClr val="004477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nl-NL"/>
            </a:p>
          </p:txBody>
        </p:sp>
        <p:grpSp>
          <p:nvGrpSpPr>
            <p:cNvPr id="15" name="Group 25">
              <a:extLst>
                <a:ext uri="{FF2B5EF4-FFF2-40B4-BE49-F238E27FC236}">
                  <a16:creationId xmlns:a16="http://schemas.microsoft.com/office/drawing/2014/main" id="{1E9EB586-E636-BB74-0DD2-B0A1B53DAC53}"/>
                </a:ext>
              </a:extLst>
            </p:cNvPr>
            <p:cNvGrpSpPr/>
            <p:nvPr/>
          </p:nvGrpSpPr>
          <p:grpSpPr>
            <a:xfrm>
              <a:off x="509902" y="365588"/>
              <a:ext cx="1388354" cy="1388354"/>
              <a:chOff x="0" y="0"/>
              <a:chExt cx="812800" cy="812800"/>
            </a:xfrm>
          </p:grpSpPr>
          <p:sp>
            <p:nvSpPr>
              <p:cNvPr id="16" name="Freeform 26">
                <a:extLst>
                  <a:ext uri="{FF2B5EF4-FFF2-40B4-BE49-F238E27FC236}">
                    <a16:creationId xmlns:a16="http://schemas.microsoft.com/office/drawing/2014/main" id="{89FBA0FA-4F8D-2349-2F5A-D98F787B446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72983"/>
              </a:solidFill>
            </p:spPr>
            <p:txBody>
              <a:bodyPr/>
              <a:lstStyle/>
              <a:p>
                <a:endParaRPr lang="nl-NL"/>
              </a:p>
            </p:txBody>
          </p:sp>
          <p:sp>
            <p:nvSpPr>
              <p:cNvPr id="17" name="TextBox 27">
                <a:extLst>
                  <a:ext uri="{FF2B5EF4-FFF2-40B4-BE49-F238E27FC236}">
                    <a16:creationId xmlns:a16="http://schemas.microsoft.com/office/drawing/2014/main" id="{FA0D0527-0D22-E051-C2E9-AA27CF72544C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47245" tIns="47245" rIns="47245" bIns="47245" rtlCol="0" anchor="ctr"/>
              <a:lstStyle/>
              <a:p>
                <a:pPr algn="ctr">
                  <a:lnSpc>
                    <a:spcPts val="2662"/>
                  </a:lnSpc>
                </a:pPr>
                <a:r>
                  <a:rPr lang="en-US" sz="1901" b="1" spc="38">
                    <a:solidFill>
                      <a:srgbClr val="FFFFFF"/>
                    </a:solidFill>
                    <a:latin typeface="Roboto Condensed Bold"/>
                    <a:ea typeface="Roboto Condensed Bold"/>
                    <a:cs typeface="Roboto Condensed Bold"/>
                    <a:sym typeface="Roboto Condensed Bold"/>
                  </a:rPr>
                  <a:t>02</a:t>
                </a:r>
              </a:p>
            </p:txBody>
          </p:sp>
        </p:grpSp>
      </p:grpSp>
      <p:sp>
        <p:nvSpPr>
          <p:cNvPr id="20" name="TextBox 28">
            <a:extLst>
              <a:ext uri="{FF2B5EF4-FFF2-40B4-BE49-F238E27FC236}">
                <a16:creationId xmlns:a16="http://schemas.microsoft.com/office/drawing/2014/main" id="{AA64BEFD-71F9-D25F-9495-E514BCB27767}"/>
              </a:ext>
            </a:extLst>
          </p:cNvPr>
          <p:cNvSpPr txBox="1"/>
          <p:nvPr/>
        </p:nvSpPr>
        <p:spPr>
          <a:xfrm>
            <a:off x="1028700" y="5873683"/>
            <a:ext cx="7235299" cy="367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7"/>
              </a:lnSpc>
            </a:pPr>
            <a:r>
              <a:rPr lang="en-US" sz="2837" b="1" dirty="0">
                <a:solidFill>
                  <a:srgbClr val="CC9933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Column one</a:t>
            </a:r>
          </a:p>
        </p:txBody>
      </p:sp>
      <p:sp>
        <p:nvSpPr>
          <p:cNvPr id="21" name="TextBox 29">
            <a:extLst>
              <a:ext uri="{FF2B5EF4-FFF2-40B4-BE49-F238E27FC236}">
                <a16:creationId xmlns:a16="http://schemas.microsoft.com/office/drawing/2014/main" id="{97265147-CBA6-9121-3E82-7028DF1E9A05}"/>
              </a:ext>
            </a:extLst>
          </p:cNvPr>
          <p:cNvSpPr txBox="1"/>
          <p:nvPr/>
        </p:nvSpPr>
        <p:spPr>
          <a:xfrm>
            <a:off x="9595893" y="5873683"/>
            <a:ext cx="7235299" cy="367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7"/>
              </a:lnSpc>
            </a:pPr>
            <a:r>
              <a:rPr lang="en-US" sz="2837" b="1">
                <a:solidFill>
                  <a:srgbClr val="CC9933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Column two</a:t>
            </a:r>
          </a:p>
        </p:txBody>
      </p:sp>
      <p:sp>
        <p:nvSpPr>
          <p:cNvPr id="22" name="TextBox 30">
            <a:extLst>
              <a:ext uri="{FF2B5EF4-FFF2-40B4-BE49-F238E27FC236}">
                <a16:creationId xmlns:a16="http://schemas.microsoft.com/office/drawing/2014/main" id="{F12E8182-8195-E3BF-35AF-DDC37155EC7D}"/>
              </a:ext>
            </a:extLst>
          </p:cNvPr>
          <p:cNvSpPr txBox="1"/>
          <p:nvPr/>
        </p:nvSpPr>
        <p:spPr>
          <a:xfrm>
            <a:off x="1028700" y="6536401"/>
            <a:ext cx="7017163" cy="98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2"/>
              </a:lnSpc>
              <a:spcBef>
                <a:spcPct val="0"/>
              </a:spcBef>
            </a:pPr>
            <a:r>
              <a:rPr lang="en-US" sz="1901" spc="38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Add a short headline and supporting copy. This structure works well for a problem / solution format or two complementary ideas.</a:t>
            </a:r>
          </a:p>
        </p:txBody>
      </p:sp>
      <p:sp>
        <p:nvSpPr>
          <p:cNvPr id="23" name="TextBox 31">
            <a:extLst>
              <a:ext uri="{FF2B5EF4-FFF2-40B4-BE49-F238E27FC236}">
                <a16:creationId xmlns:a16="http://schemas.microsoft.com/office/drawing/2014/main" id="{485540D4-7D6F-134B-0FB6-37C42A8FA91F}"/>
              </a:ext>
            </a:extLst>
          </p:cNvPr>
          <p:cNvSpPr txBox="1"/>
          <p:nvPr/>
        </p:nvSpPr>
        <p:spPr>
          <a:xfrm>
            <a:off x="9595893" y="6536401"/>
            <a:ext cx="7017163" cy="98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2"/>
              </a:lnSpc>
              <a:spcBef>
                <a:spcPct val="0"/>
              </a:spcBef>
            </a:pPr>
            <a:r>
              <a:rPr lang="en-US" sz="1901" spc="38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Add a short headline and supporting copy. This structure works well for a problem / solution format or two complementary ideas.</a:t>
            </a:r>
          </a:p>
        </p:txBody>
      </p:sp>
    </p:spTree>
    <p:extLst>
      <p:ext uri="{BB962C8B-B14F-4D97-AF65-F5344CB8AC3E}">
        <p14:creationId xmlns:p14="http://schemas.microsoft.com/office/powerpoint/2010/main" val="3638212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4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6368F71E-251A-89F3-6654-DD43573415D7}"/>
              </a:ext>
            </a:extLst>
          </p:cNvPr>
          <p:cNvSpPr/>
          <p:nvPr/>
        </p:nvSpPr>
        <p:spPr>
          <a:xfrm>
            <a:off x="0" y="0"/>
            <a:ext cx="13106400" cy="10287000"/>
          </a:xfrm>
          <a:prstGeom prst="rect">
            <a:avLst/>
          </a:prstGeom>
          <a:solidFill>
            <a:srgbClr val="0044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088E1F9D-4C0C-2979-E60A-58D65A0040B4}"/>
              </a:ext>
            </a:extLst>
          </p:cNvPr>
          <p:cNvSpPr txBox="1"/>
          <p:nvPr/>
        </p:nvSpPr>
        <p:spPr>
          <a:xfrm>
            <a:off x="1876638" y="2841308"/>
            <a:ext cx="844616" cy="667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5"/>
              </a:lnSpc>
            </a:pPr>
            <a:r>
              <a:rPr lang="en-US" sz="7611" b="1">
                <a:solidFill>
                  <a:srgbClr val="CC9933"/>
                </a:solidFill>
                <a:latin typeface="Georgia Bold"/>
                <a:ea typeface="Georgia Bold"/>
                <a:cs typeface="Georgia Bold"/>
                <a:sym typeface="Georgia Bold"/>
              </a:rPr>
              <a:t>“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1B55530-408A-15B9-7176-69DDCA0E69D8}"/>
              </a:ext>
            </a:extLst>
          </p:cNvPr>
          <p:cNvSpPr/>
          <p:nvPr/>
        </p:nvSpPr>
        <p:spPr>
          <a:xfrm>
            <a:off x="10597662" y="0"/>
            <a:ext cx="7690338" cy="10287000"/>
          </a:xfrm>
          <a:custGeom>
            <a:avLst/>
            <a:gdLst/>
            <a:ahLst/>
            <a:cxnLst/>
            <a:rect l="l" t="t" r="r" b="b"/>
            <a:pathLst>
              <a:path w="7690338" h="10287000">
                <a:moveTo>
                  <a:pt x="0" y="0"/>
                </a:moveTo>
                <a:lnTo>
                  <a:pt x="7690338" y="0"/>
                </a:lnTo>
                <a:lnTo>
                  <a:pt x="769033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3399" b="-104387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65770901-2E8C-D0EF-02F6-C8632427ADD0}"/>
              </a:ext>
            </a:extLst>
          </p:cNvPr>
          <p:cNvSpPr txBox="1"/>
          <p:nvPr/>
        </p:nvSpPr>
        <p:spPr>
          <a:xfrm>
            <a:off x="2448097" y="6420850"/>
            <a:ext cx="4359428" cy="72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4"/>
              </a:lnSpc>
            </a:pPr>
            <a:r>
              <a:rPr lang="en-US" sz="2834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Speaker Name</a:t>
            </a:r>
          </a:p>
          <a:p>
            <a:pPr algn="l">
              <a:lnSpc>
                <a:spcPts val="2834"/>
              </a:lnSpc>
            </a:pPr>
            <a:r>
              <a:rPr lang="en-US" sz="2834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Role / Organization</a:t>
            </a: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A82A87B0-EBC4-5061-FF77-B383EBC28AC8}"/>
              </a:ext>
            </a:extLst>
          </p:cNvPr>
          <p:cNvSpPr txBox="1"/>
          <p:nvPr/>
        </p:nvSpPr>
        <p:spPr>
          <a:xfrm rot="16200000">
            <a:off x="13745262" y="5143026"/>
            <a:ext cx="8408948" cy="332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62"/>
              </a:lnSpc>
            </a:pPr>
            <a:r>
              <a:rPr lang="en-US" sz="1901" b="1" spc="38" dirty="0">
                <a:solidFill>
                  <a:srgbClr val="FFFFFF">
                    <a:alpha val="49804"/>
                  </a:srgbClr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World Workplace Asia-Pacific | 2-3 June 2027 | Jakarta, Indonesia</a:t>
            </a:r>
          </a:p>
        </p:txBody>
      </p:sp>
      <p:grpSp>
        <p:nvGrpSpPr>
          <p:cNvPr id="16" name="Group 5">
            <a:extLst>
              <a:ext uri="{FF2B5EF4-FFF2-40B4-BE49-F238E27FC236}">
                <a16:creationId xmlns:a16="http://schemas.microsoft.com/office/drawing/2014/main" id="{3698B0BF-99E0-67CB-C94B-B543A20985A9}"/>
              </a:ext>
            </a:extLst>
          </p:cNvPr>
          <p:cNvGrpSpPr/>
          <p:nvPr/>
        </p:nvGrpSpPr>
        <p:grpSpPr>
          <a:xfrm rot="-3012592">
            <a:off x="-973502" y="-374832"/>
            <a:ext cx="2751337" cy="1546278"/>
            <a:chOff x="0" y="0"/>
            <a:chExt cx="1035452" cy="581934"/>
          </a:xfrm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FFE78AB5-B74A-3441-7BD2-6B03D38EE743}"/>
                </a:ext>
              </a:extLst>
            </p:cNvPr>
            <p:cNvSpPr/>
            <p:nvPr/>
          </p:nvSpPr>
          <p:spPr>
            <a:xfrm>
              <a:off x="0" y="0"/>
              <a:ext cx="1035452" cy="577030"/>
            </a:xfrm>
            <a:custGeom>
              <a:avLst/>
              <a:gdLst/>
              <a:ahLst/>
              <a:cxnLst/>
              <a:rect l="l" t="t" r="r" b="b"/>
              <a:pathLst>
                <a:path w="1035452" h="577030">
                  <a:moveTo>
                    <a:pt x="1023818" y="0"/>
                  </a:moveTo>
                  <a:lnTo>
                    <a:pt x="11634" y="0"/>
                  </a:lnTo>
                  <a:cubicBezTo>
                    <a:pt x="5209" y="0"/>
                    <a:pt x="0" y="5209"/>
                    <a:pt x="0" y="11634"/>
                  </a:cubicBezTo>
                  <a:lnTo>
                    <a:pt x="0" y="522030"/>
                  </a:lnTo>
                  <a:cubicBezTo>
                    <a:pt x="55077" y="567234"/>
                    <a:pt x="231324" y="619047"/>
                    <a:pt x="495694" y="522030"/>
                  </a:cubicBezTo>
                  <a:cubicBezTo>
                    <a:pt x="760066" y="413535"/>
                    <a:pt x="965688" y="476823"/>
                    <a:pt x="1035452" y="522030"/>
                  </a:cubicBezTo>
                  <a:lnTo>
                    <a:pt x="1035452" y="11634"/>
                  </a:lnTo>
                  <a:cubicBezTo>
                    <a:pt x="1035452" y="5209"/>
                    <a:pt x="1030243" y="0"/>
                    <a:pt x="102381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4477">
                    <a:alpha val="100000"/>
                  </a:srgbClr>
                </a:gs>
                <a:gs pos="100000">
                  <a:srgbClr val="EE2222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nl-NL"/>
            </a:p>
          </p:txBody>
        </p:sp>
        <p:sp>
          <p:nvSpPr>
            <p:cNvPr id="18" name="TextBox 7">
              <a:extLst>
                <a:ext uri="{FF2B5EF4-FFF2-40B4-BE49-F238E27FC236}">
                  <a16:creationId xmlns:a16="http://schemas.microsoft.com/office/drawing/2014/main" id="{63396A1B-B384-D559-73CC-A5894FF5F038}"/>
                </a:ext>
              </a:extLst>
            </p:cNvPr>
            <p:cNvSpPr txBox="1"/>
            <p:nvPr/>
          </p:nvSpPr>
          <p:spPr>
            <a:xfrm>
              <a:off x="0" y="-19050"/>
              <a:ext cx="1035452" cy="476284"/>
            </a:xfrm>
            <a:prstGeom prst="rect">
              <a:avLst/>
            </a:prstGeom>
          </p:spPr>
          <p:txBody>
            <a:bodyPr lIns="10182" tIns="10182" rIns="10182" bIns="10182" rtlCol="0" anchor="ctr"/>
            <a:lstStyle/>
            <a:p>
              <a:pPr algn="ctr">
                <a:lnSpc>
                  <a:spcPts val="846"/>
                </a:lnSpc>
              </a:pPr>
              <a:endParaRPr/>
            </a:p>
          </p:txBody>
        </p:sp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id="{BDD50E65-577A-7A39-7B75-3067AC175369}"/>
              </a:ext>
            </a:extLst>
          </p:cNvPr>
          <p:cNvSpPr txBox="1"/>
          <p:nvPr/>
        </p:nvSpPr>
        <p:spPr>
          <a:xfrm>
            <a:off x="2448097" y="3094465"/>
            <a:ext cx="6695903" cy="2005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7"/>
              </a:lnSpc>
            </a:pPr>
            <a:r>
              <a:rPr lang="en-US" sz="3937" b="1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 strong quote or keynote message can take center stage here.</a:t>
            </a:r>
          </a:p>
          <a:p>
            <a:pPr algn="l">
              <a:lnSpc>
                <a:spcPts val="3937"/>
              </a:lnSpc>
            </a:pPr>
            <a:endParaRPr lang="en-US" sz="3937" b="1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grpSp>
        <p:nvGrpSpPr>
          <p:cNvPr id="7" name="Group 15">
            <a:extLst>
              <a:ext uri="{FF2B5EF4-FFF2-40B4-BE49-F238E27FC236}">
                <a16:creationId xmlns:a16="http://schemas.microsoft.com/office/drawing/2014/main" id="{821BF22B-3CF7-4341-06D6-4463126520A0}"/>
              </a:ext>
            </a:extLst>
          </p:cNvPr>
          <p:cNvGrpSpPr/>
          <p:nvPr/>
        </p:nvGrpSpPr>
        <p:grpSpPr>
          <a:xfrm>
            <a:off x="2448097" y="5772036"/>
            <a:ext cx="3652969" cy="59987"/>
            <a:chOff x="0" y="0"/>
            <a:chExt cx="962099" cy="15799"/>
          </a:xfrm>
        </p:grpSpPr>
        <p:sp>
          <p:nvSpPr>
            <p:cNvPr id="8" name="Freeform 16">
              <a:extLst>
                <a:ext uri="{FF2B5EF4-FFF2-40B4-BE49-F238E27FC236}">
                  <a16:creationId xmlns:a16="http://schemas.microsoft.com/office/drawing/2014/main" id="{BDD277FB-E166-27A5-DCA4-C382E660612E}"/>
                </a:ext>
              </a:extLst>
            </p:cNvPr>
            <p:cNvSpPr/>
            <p:nvPr/>
          </p:nvSpPr>
          <p:spPr>
            <a:xfrm>
              <a:off x="0" y="0"/>
              <a:ext cx="962099" cy="15799"/>
            </a:xfrm>
            <a:custGeom>
              <a:avLst/>
              <a:gdLst/>
              <a:ahLst/>
              <a:cxnLst/>
              <a:rect l="l" t="t" r="r" b="b"/>
              <a:pathLst>
                <a:path w="962099" h="15799">
                  <a:moveTo>
                    <a:pt x="0" y="0"/>
                  </a:moveTo>
                  <a:lnTo>
                    <a:pt x="962099" y="0"/>
                  </a:lnTo>
                  <a:lnTo>
                    <a:pt x="962099" y="15799"/>
                  </a:lnTo>
                  <a:lnTo>
                    <a:pt x="0" y="15799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9" name="TextBox 17">
              <a:extLst>
                <a:ext uri="{FF2B5EF4-FFF2-40B4-BE49-F238E27FC236}">
                  <a16:creationId xmlns:a16="http://schemas.microsoft.com/office/drawing/2014/main" id="{4BEEA49E-88F6-A460-C822-331691650D2F}"/>
                </a:ext>
              </a:extLst>
            </p:cNvPr>
            <p:cNvSpPr txBox="1"/>
            <p:nvPr/>
          </p:nvSpPr>
          <p:spPr>
            <a:xfrm>
              <a:off x="0" y="-47625"/>
              <a:ext cx="962099" cy="634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2"/>
                </a:lnSpc>
              </a:pPr>
              <a:endParaRPr/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E2AC0B50-4ED9-9448-7A22-DEAE81F7F8C4}"/>
              </a:ext>
            </a:extLst>
          </p:cNvPr>
          <p:cNvSpPr/>
          <p:nvPr/>
        </p:nvSpPr>
        <p:spPr>
          <a:xfrm>
            <a:off x="143006" y="246289"/>
            <a:ext cx="1533429" cy="2074397"/>
          </a:xfrm>
          <a:custGeom>
            <a:avLst/>
            <a:gdLst/>
            <a:ahLst/>
            <a:cxnLst/>
            <a:rect l="l" t="t" r="r" b="b"/>
            <a:pathLst>
              <a:path w="1533429" h="2074397">
                <a:moveTo>
                  <a:pt x="0" y="0"/>
                </a:moveTo>
                <a:lnTo>
                  <a:pt x="1533429" y="0"/>
                </a:lnTo>
                <a:lnTo>
                  <a:pt x="1533429" y="2074397"/>
                </a:lnTo>
                <a:lnTo>
                  <a:pt x="0" y="20743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14144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2DB55E8B-72B8-4E3B-6DE6-CF8E0DFEA154}"/>
              </a:ext>
            </a:extLst>
          </p:cNvPr>
          <p:cNvSpPr/>
          <p:nvPr/>
        </p:nvSpPr>
        <p:spPr>
          <a:xfrm>
            <a:off x="0" y="8740696"/>
            <a:ext cx="18288000" cy="1546304"/>
          </a:xfrm>
          <a:custGeom>
            <a:avLst/>
            <a:gdLst/>
            <a:ahLst/>
            <a:cxnLst/>
            <a:rect l="l" t="t" r="r" b="b"/>
            <a:pathLst>
              <a:path w="18288000" h="1546304">
                <a:moveTo>
                  <a:pt x="0" y="0"/>
                </a:moveTo>
                <a:lnTo>
                  <a:pt x="18288000" y="0"/>
                </a:lnTo>
                <a:lnTo>
                  <a:pt x="18288000" y="1546304"/>
                </a:lnTo>
                <a:lnTo>
                  <a:pt x="0" y="15463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83" r="-1981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8EEB84C-0EE2-844A-3A2E-CDCF84FBC5E4}"/>
              </a:ext>
            </a:extLst>
          </p:cNvPr>
          <p:cNvGrpSpPr/>
          <p:nvPr/>
        </p:nvGrpSpPr>
        <p:grpSpPr>
          <a:xfrm>
            <a:off x="0" y="-46709"/>
            <a:ext cx="18288000" cy="138634"/>
            <a:chOff x="0" y="0"/>
            <a:chExt cx="4816593" cy="36513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86697C2-BC33-82D3-5ED6-50F9915BF2DB}"/>
                </a:ext>
              </a:extLst>
            </p:cNvPr>
            <p:cNvSpPr/>
            <p:nvPr/>
          </p:nvSpPr>
          <p:spPr>
            <a:xfrm>
              <a:off x="0" y="0"/>
              <a:ext cx="4816592" cy="36513"/>
            </a:xfrm>
            <a:custGeom>
              <a:avLst/>
              <a:gdLst/>
              <a:ahLst/>
              <a:cxnLst/>
              <a:rect l="l" t="t" r="r" b="b"/>
              <a:pathLst>
                <a:path w="4816592" h="36513">
                  <a:moveTo>
                    <a:pt x="0" y="0"/>
                  </a:moveTo>
                  <a:lnTo>
                    <a:pt x="4816592" y="0"/>
                  </a:lnTo>
                  <a:lnTo>
                    <a:pt x="4816592" y="36513"/>
                  </a:lnTo>
                  <a:lnTo>
                    <a:pt x="0" y="36513"/>
                  </a:lnTo>
                  <a:close/>
                </a:path>
              </a:pathLst>
            </a:custGeom>
            <a:solidFill>
              <a:srgbClr val="EE2222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A0226FD-C5BD-7315-757B-6B40BCD77733}"/>
                </a:ext>
              </a:extLst>
            </p:cNvPr>
            <p:cNvSpPr txBox="1"/>
            <p:nvPr/>
          </p:nvSpPr>
          <p:spPr>
            <a:xfrm>
              <a:off x="0" y="-47625"/>
              <a:ext cx="4816593" cy="841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2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88985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EA3CE-3E6D-B529-002E-9A7646185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85D86A14-AC6A-ED50-BAFB-46883B066FF4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44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Freeform 2">
            <a:extLst>
              <a:ext uri="{FF2B5EF4-FFF2-40B4-BE49-F238E27FC236}">
                <a16:creationId xmlns:a16="http://schemas.microsoft.com/office/drawing/2014/main" id="{AE748187-8B08-4CC7-D356-BF9995BFA5EA}"/>
              </a:ext>
            </a:extLst>
          </p:cNvPr>
          <p:cNvSpPr/>
          <p:nvPr/>
        </p:nvSpPr>
        <p:spPr>
          <a:xfrm flipH="1">
            <a:off x="0" y="1296688"/>
            <a:ext cx="18288000" cy="8990312"/>
          </a:xfrm>
          <a:custGeom>
            <a:avLst/>
            <a:gdLst/>
            <a:ahLst/>
            <a:cxnLst/>
            <a:rect l="l" t="t" r="r" b="b"/>
            <a:pathLst>
              <a:path w="18288000" h="8990312">
                <a:moveTo>
                  <a:pt x="18288000" y="0"/>
                </a:moveTo>
                <a:lnTo>
                  <a:pt x="0" y="0"/>
                </a:lnTo>
                <a:lnTo>
                  <a:pt x="0" y="8990312"/>
                </a:lnTo>
                <a:lnTo>
                  <a:pt x="18288000" y="8990312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46354" r="-102366" b="-265298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16" name="Group 5">
            <a:extLst>
              <a:ext uri="{FF2B5EF4-FFF2-40B4-BE49-F238E27FC236}">
                <a16:creationId xmlns:a16="http://schemas.microsoft.com/office/drawing/2014/main" id="{4C8AB9CF-40B1-D3FA-3297-180D84FE39D7}"/>
              </a:ext>
            </a:extLst>
          </p:cNvPr>
          <p:cNvGrpSpPr/>
          <p:nvPr/>
        </p:nvGrpSpPr>
        <p:grpSpPr>
          <a:xfrm rot="-3012592">
            <a:off x="-973502" y="-374832"/>
            <a:ext cx="2751337" cy="1546278"/>
            <a:chOff x="0" y="0"/>
            <a:chExt cx="1035452" cy="581934"/>
          </a:xfrm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ECBE21C4-B4D9-01BE-67D9-1EB5B343C995}"/>
                </a:ext>
              </a:extLst>
            </p:cNvPr>
            <p:cNvSpPr/>
            <p:nvPr/>
          </p:nvSpPr>
          <p:spPr>
            <a:xfrm>
              <a:off x="0" y="0"/>
              <a:ext cx="1035452" cy="577030"/>
            </a:xfrm>
            <a:custGeom>
              <a:avLst/>
              <a:gdLst/>
              <a:ahLst/>
              <a:cxnLst/>
              <a:rect l="l" t="t" r="r" b="b"/>
              <a:pathLst>
                <a:path w="1035452" h="577030">
                  <a:moveTo>
                    <a:pt x="1023818" y="0"/>
                  </a:moveTo>
                  <a:lnTo>
                    <a:pt x="11634" y="0"/>
                  </a:lnTo>
                  <a:cubicBezTo>
                    <a:pt x="5209" y="0"/>
                    <a:pt x="0" y="5209"/>
                    <a:pt x="0" y="11634"/>
                  </a:cubicBezTo>
                  <a:lnTo>
                    <a:pt x="0" y="522030"/>
                  </a:lnTo>
                  <a:cubicBezTo>
                    <a:pt x="55077" y="567234"/>
                    <a:pt x="231324" y="619047"/>
                    <a:pt x="495694" y="522030"/>
                  </a:cubicBezTo>
                  <a:cubicBezTo>
                    <a:pt x="760066" y="413535"/>
                    <a:pt x="965688" y="476823"/>
                    <a:pt x="1035452" y="522030"/>
                  </a:cubicBezTo>
                  <a:lnTo>
                    <a:pt x="1035452" y="11634"/>
                  </a:lnTo>
                  <a:cubicBezTo>
                    <a:pt x="1035452" y="5209"/>
                    <a:pt x="1030243" y="0"/>
                    <a:pt x="102381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4477">
                    <a:alpha val="100000"/>
                  </a:srgbClr>
                </a:gs>
                <a:gs pos="100000">
                  <a:srgbClr val="EE2222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nl-NL"/>
            </a:p>
          </p:txBody>
        </p:sp>
        <p:sp>
          <p:nvSpPr>
            <p:cNvPr id="18" name="TextBox 7">
              <a:extLst>
                <a:ext uri="{FF2B5EF4-FFF2-40B4-BE49-F238E27FC236}">
                  <a16:creationId xmlns:a16="http://schemas.microsoft.com/office/drawing/2014/main" id="{E2871E15-646D-9A0B-9276-47272373DCD4}"/>
                </a:ext>
              </a:extLst>
            </p:cNvPr>
            <p:cNvSpPr txBox="1"/>
            <p:nvPr/>
          </p:nvSpPr>
          <p:spPr>
            <a:xfrm>
              <a:off x="0" y="-19050"/>
              <a:ext cx="1035452" cy="476284"/>
            </a:xfrm>
            <a:prstGeom prst="rect">
              <a:avLst/>
            </a:prstGeom>
          </p:spPr>
          <p:txBody>
            <a:bodyPr lIns="10182" tIns="10182" rIns="10182" bIns="10182" rtlCol="0" anchor="ctr"/>
            <a:lstStyle/>
            <a:p>
              <a:pPr algn="ctr">
                <a:lnSpc>
                  <a:spcPts val="846"/>
                </a:lnSpc>
              </a:pPr>
              <a:endParaRPr/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FA68DD4A-6146-39EB-9816-8D5B5C8C36B6}"/>
              </a:ext>
            </a:extLst>
          </p:cNvPr>
          <p:cNvSpPr/>
          <p:nvPr/>
        </p:nvSpPr>
        <p:spPr>
          <a:xfrm>
            <a:off x="143006" y="246289"/>
            <a:ext cx="1533429" cy="2074397"/>
          </a:xfrm>
          <a:custGeom>
            <a:avLst/>
            <a:gdLst/>
            <a:ahLst/>
            <a:cxnLst/>
            <a:rect l="l" t="t" r="r" b="b"/>
            <a:pathLst>
              <a:path w="1533429" h="2074397">
                <a:moveTo>
                  <a:pt x="0" y="0"/>
                </a:moveTo>
                <a:lnTo>
                  <a:pt x="1533429" y="0"/>
                </a:lnTo>
                <a:lnTo>
                  <a:pt x="1533429" y="2074397"/>
                </a:lnTo>
                <a:lnTo>
                  <a:pt x="0" y="20743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14144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2B0A9C5-79FF-2BC8-258E-614077AE8FD0}"/>
              </a:ext>
            </a:extLst>
          </p:cNvPr>
          <p:cNvGrpSpPr/>
          <p:nvPr/>
        </p:nvGrpSpPr>
        <p:grpSpPr>
          <a:xfrm>
            <a:off x="0" y="-46709"/>
            <a:ext cx="18288000" cy="138634"/>
            <a:chOff x="0" y="0"/>
            <a:chExt cx="4816593" cy="36513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64AC8B3-BCFF-EF2F-DCDB-3C8354C5E0CE}"/>
                </a:ext>
              </a:extLst>
            </p:cNvPr>
            <p:cNvSpPr/>
            <p:nvPr/>
          </p:nvSpPr>
          <p:spPr>
            <a:xfrm>
              <a:off x="0" y="0"/>
              <a:ext cx="4816592" cy="36513"/>
            </a:xfrm>
            <a:custGeom>
              <a:avLst/>
              <a:gdLst/>
              <a:ahLst/>
              <a:cxnLst/>
              <a:rect l="l" t="t" r="r" b="b"/>
              <a:pathLst>
                <a:path w="4816592" h="36513">
                  <a:moveTo>
                    <a:pt x="0" y="0"/>
                  </a:moveTo>
                  <a:lnTo>
                    <a:pt x="4816592" y="0"/>
                  </a:lnTo>
                  <a:lnTo>
                    <a:pt x="4816592" y="36513"/>
                  </a:lnTo>
                  <a:lnTo>
                    <a:pt x="0" y="36513"/>
                  </a:lnTo>
                  <a:close/>
                </a:path>
              </a:pathLst>
            </a:custGeom>
            <a:solidFill>
              <a:srgbClr val="EE2222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159D5D5-E5B5-359D-BDC5-C48C7B203F12}"/>
                </a:ext>
              </a:extLst>
            </p:cNvPr>
            <p:cNvSpPr txBox="1"/>
            <p:nvPr/>
          </p:nvSpPr>
          <p:spPr>
            <a:xfrm>
              <a:off x="0" y="-47625"/>
              <a:ext cx="4816593" cy="841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2"/>
                </a:lnSpc>
              </a:pPr>
              <a:endParaRPr/>
            </a:p>
          </p:txBody>
        </p:sp>
      </p:grpSp>
      <p:sp>
        <p:nvSpPr>
          <p:cNvPr id="20" name="Freeform 10">
            <a:extLst>
              <a:ext uri="{FF2B5EF4-FFF2-40B4-BE49-F238E27FC236}">
                <a16:creationId xmlns:a16="http://schemas.microsoft.com/office/drawing/2014/main" id="{4D0FBCC5-7A46-06BF-8786-6F58EAFA5C9F}"/>
              </a:ext>
            </a:extLst>
          </p:cNvPr>
          <p:cNvSpPr/>
          <p:nvPr/>
        </p:nvSpPr>
        <p:spPr>
          <a:xfrm>
            <a:off x="0" y="8093790"/>
            <a:ext cx="18288000" cy="2193210"/>
          </a:xfrm>
          <a:custGeom>
            <a:avLst/>
            <a:gdLst/>
            <a:ahLst/>
            <a:cxnLst/>
            <a:rect l="l" t="t" r="r" b="b"/>
            <a:pathLst>
              <a:path w="18288000" h="2193210">
                <a:moveTo>
                  <a:pt x="0" y="0"/>
                </a:moveTo>
                <a:lnTo>
                  <a:pt x="18288000" y="0"/>
                </a:lnTo>
                <a:lnTo>
                  <a:pt x="18288000" y="2193210"/>
                </a:lnTo>
                <a:lnTo>
                  <a:pt x="0" y="21932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69287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21" name="Group 11">
            <a:extLst>
              <a:ext uri="{FF2B5EF4-FFF2-40B4-BE49-F238E27FC236}">
                <a16:creationId xmlns:a16="http://schemas.microsoft.com/office/drawing/2014/main" id="{77D68227-3222-949E-CE3C-89A2C24D1D78}"/>
              </a:ext>
            </a:extLst>
          </p:cNvPr>
          <p:cNvGrpSpPr/>
          <p:nvPr/>
        </p:nvGrpSpPr>
        <p:grpSpPr>
          <a:xfrm>
            <a:off x="909721" y="6179914"/>
            <a:ext cx="12694433" cy="2454768"/>
            <a:chOff x="0" y="0"/>
            <a:chExt cx="3133226" cy="605883"/>
          </a:xfrm>
        </p:grpSpPr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2EBB3F7A-998D-C135-99CA-F22237B1C844}"/>
                </a:ext>
              </a:extLst>
            </p:cNvPr>
            <p:cNvSpPr/>
            <p:nvPr/>
          </p:nvSpPr>
          <p:spPr>
            <a:xfrm>
              <a:off x="0" y="0"/>
              <a:ext cx="3133226" cy="605883"/>
            </a:xfrm>
            <a:custGeom>
              <a:avLst/>
              <a:gdLst/>
              <a:ahLst/>
              <a:cxnLst/>
              <a:rect l="l" t="t" r="r" b="b"/>
              <a:pathLst>
                <a:path w="3133226" h="605883">
                  <a:moveTo>
                    <a:pt x="20126" y="0"/>
                  </a:moveTo>
                  <a:lnTo>
                    <a:pt x="3113100" y="0"/>
                  </a:lnTo>
                  <a:cubicBezTo>
                    <a:pt x="3124215" y="0"/>
                    <a:pt x="3133226" y="9011"/>
                    <a:pt x="3133226" y="20126"/>
                  </a:cubicBezTo>
                  <a:lnTo>
                    <a:pt x="3133226" y="585757"/>
                  </a:lnTo>
                  <a:cubicBezTo>
                    <a:pt x="3133226" y="596872"/>
                    <a:pt x="3124215" y="605883"/>
                    <a:pt x="3113100" y="605883"/>
                  </a:cubicBezTo>
                  <a:lnTo>
                    <a:pt x="20126" y="605883"/>
                  </a:lnTo>
                  <a:cubicBezTo>
                    <a:pt x="9011" y="605883"/>
                    <a:pt x="0" y="596872"/>
                    <a:pt x="0" y="585757"/>
                  </a:cubicBezTo>
                  <a:lnTo>
                    <a:pt x="0" y="20126"/>
                  </a:lnTo>
                  <a:cubicBezTo>
                    <a:pt x="0" y="9011"/>
                    <a:pt x="9011" y="0"/>
                    <a:pt x="20126" y="0"/>
                  </a:cubicBezTo>
                  <a:close/>
                </a:path>
              </a:pathLst>
            </a:custGeom>
            <a:solidFill>
              <a:srgbClr val="FFFFFF">
                <a:alpha val="76863"/>
              </a:srgbClr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1BC35775-675A-694D-BFD4-7816494C21DE}"/>
                </a:ext>
              </a:extLst>
            </p:cNvPr>
            <p:cNvSpPr txBox="1"/>
            <p:nvPr/>
          </p:nvSpPr>
          <p:spPr>
            <a:xfrm>
              <a:off x="0" y="-47625"/>
              <a:ext cx="3133226" cy="6535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2"/>
                </a:lnSpc>
              </a:pPr>
              <a:endParaRPr/>
            </a:p>
          </p:txBody>
        </p:sp>
      </p:grpSp>
      <p:sp>
        <p:nvSpPr>
          <p:cNvPr id="24" name="TextBox 14">
            <a:extLst>
              <a:ext uri="{FF2B5EF4-FFF2-40B4-BE49-F238E27FC236}">
                <a16:creationId xmlns:a16="http://schemas.microsoft.com/office/drawing/2014/main" id="{AE356395-1D8F-25C6-0D09-99753816FA08}"/>
              </a:ext>
            </a:extLst>
          </p:cNvPr>
          <p:cNvSpPr txBox="1"/>
          <p:nvPr/>
        </p:nvSpPr>
        <p:spPr>
          <a:xfrm>
            <a:off x="1279618" y="6662208"/>
            <a:ext cx="11416554" cy="559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1"/>
              </a:lnSpc>
            </a:pPr>
            <a:r>
              <a:rPr lang="en-US" sz="4201" b="1">
                <a:solidFill>
                  <a:srgbClr val="004477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Full-visual storytelling</a:t>
            </a: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7384A83E-9AD6-4F8B-1EC3-5AC96C2A8DFE}"/>
              </a:ext>
            </a:extLst>
          </p:cNvPr>
          <p:cNvSpPr txBox="1"/>
          <p:nvPr/>
        </p:nvSpPr>
        <p:spPr>
          <a:xfrm>
            <a:off x="1299946" y="7442307"/>
            <a:ext cx="12304207" cy="678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1"/>
              </a:lnSpc>
            </a:pPr>
            <a:r>
              <a:rPr lang="en-US" sz="2601">
                <a:solidFill>
                  <a:srgbClr val="004477"/>
                </a:solidFill>
                <a:latin typeface="Open Sans 1"/>
                <a:ea typeface="Open Sans 1"/>
                <a:cs typeface="Open Sans 1"/>
                <a:sym typeface="Open Sans 1"/>
              </a:rPr>
              <a:t>Use photography as the hero and keep supporting copy concise.</a:t>
            </a:r>
          </a:p>
          <a:p>
            <a:pPr algn="l">
              <a:lnSpc>
                <a:spcPts val="2601"/>
              </a:lnSpc>
            </a:pPr>
            <a:endParaRPr lang="en-US" sz="2601">
              <a:solidFill>
                <a:srgbClr val="004477"/>
              </a:solidFill>
              <a:latin typeface="Open Sans 1"/>
              <a:ea typeface="Open Sans 1"/>
              <a:cs typeface="Open Sans 1"/>
              <a:sym typeface="Open Sans 1"/>
            </a:endParaRPr>
          </a:p>
        </p:txBody>
      </p:sp>
      <p:sp>
        <p:nvSpPr>
          <p:cNvPr id="26" name="TextBox 16">
            <a:extLst>
              <a:ext uri="{FF2B5EF4-FFF2-40B4-BE49-F238E27FC236}">
                <a16:creationId xmlns:a16="http://schemas.microsoft.com/office/drawing/2014/main" id="{DB94FCB3-7BE9-BC8A-1A63-AD84EAC09E14}"/>
              </a:ext>
            </a:extLst>
          </p:cNvPr>
          <p:cNvSpPr txBox="1"/>
          <p:nvPr/>
        </p:nvSpPr>
        <p:spPr>
          <a:xfrm rot="16200000">
            <a:off x="13841156" y="5238920"/>
            <a:ext cx="8217160" cy="332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62"/>
              </a:lnSpc>
            </a:pPr>
            <a:r>
              <a:rPr lang="en-US" sz="1901" b="1" spc="38" dirty="0">
                <a:solidFill>
                  <a:srgbClr val="FFFFFF">
                    <a:alpha val="49804"/>
                  </a:srgbClr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World Workplace Asia-Pacific | 2-3 June 2027 | Jakarta, Indonesia</a:t>
            </a:r>
          </a:p>
        </p:txBody>
      </p:sp>
    </p:spTree>
    <p:extLst>
      <p:ext uri="{BB962C8B-B14F-4D97-AF65-F5344CB8AC3E}">
        <p14:creationId xmlns:p14="http://schemas.microsoft.com/office/powerpoint/2010/main" val="1304755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2C09794-A3E0-CC2D-817A-76B7D43C7687}"/>
              </a:ext>
            </a:extLst>
          </p:cNvPr>
          <p:cNvSpPr txBox="1"/>
          <p:nvPr/>
        </p:nvSpPr>
        <p:spPr>
          <a:xfrm>
            <a:off x="2448097" y="2942065"/>
            <a:ext cx="5753131" cy="671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12"/>
              </a:lnSpc>
            </a:pPr>
            <a:r>
              <a:rPr lang="en-US" sz="3937" b="1">
                <a:solidFill>
                  <a:srgbClr val="2E3192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Your text goes here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A6E74230-9AD1-269E-4FBC-EF4B3D1F4FB4}"/>
              </a:ext>
            </a:extLst>
          </p:cNvPr>
          <p:cNvSpPr txBox="1"/>
          <p:nvPr/>
        </p:nvSpPr>
        <p:spPr>
          <a:xfrm>
            <a:off x="2448097" y="3681721"/>
            <a:ext cx="5753131" cy="1366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7"/>
              </a:lnSpc>
            </a:pPr>
            <a:r>
              <a:rPr lang="en-US" sz="3537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Your text goes here if you want. Use as much space as needed.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71DE48E-CFA8-04B1-8C48-2B53629978D7}"/>
              </a:ext>
            </a:extLst>
          </p:cNvPr>
          <p:cNvSpPr txBox="1"/>
          <p:nvPr/>
        </p:nvSpPr>
        <p:spPr>
          <a:xfrm>
            <a:off x="9144000" y="2942065"/>
            <a:ext cx="5753131" cy="671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12"/>
              </a:lnSpc>
            </a:pPr>
            <a:r>
              <a:rPr lang="en-US" sz="3937" b="1">
                <a:solidFill>
                  <a:srgbClr val="2E3192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Your text goes here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011F6D7-50A3-CA34-1A1F-172CBBA25D39}"/>
              </a:ext>
            </a:extLst>
          </p:cNvPr>
          <p:cNvSpPr txBox="1"/>
          <p:nvPr/>
        </p:nvSpPr>
        <p:spPr>
          <a:xfrm>
            <a:off x="9144000" y="3681721"/>
            <a:ext cx="5753131" cy="1366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7"/>
              </a:lnSpc>
            </a:pPr>
            <a:r>
              <a:rPr lang="en-US" sz="3537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Your text goes here if you want. Use as much space as needed.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75B4FF3-22A2-D89C-D31F-6933BB6D66ED}"/>
              </a:ext>
            </a:extLst>
          </p:cNvPr>
          <p:cNvSpPr/>
          <p:nvPr/>
        </p:nvSpPr>
        <p:spPr>
          <a:xfrm>
            <a:off x="2448096" y="5975523"/>
            <a:ext cx="13401504" cy="3349452"/>
          </a:xfrm>
          <a:custGeom>
            <a:avLst/>
            <a:gdLst/>
            <a:ahLst/>
            <a:cxnLst/>
            <a:rect l="l" t="t" r="r" b="b"/>
            <a:pathLst>
              <a:path w="1888321" h="518918">
                <a:moveTo>
                  <a:pt x="0" y="0"/>
                </a:moveTo>
                <a:lnTo>
                  <a:pt x="1888321" y="0"/>
                </a:lnTo>
                <a:lnTo>
                  <a:pt x="1888321" y="518918"/>
                </a:lnTo>
                <a:lnTo>
                  <a:pt x="0" y="518918"/>
                </a:lnTo>
                <a:close/>
              </a:path>
            </a:pathLst>
          </a:custGeom>
          <a:blipFill>
            <a:blip r:embed="rId2"/>
            <a:stretch>
              <a:fillRect l="-3750" t="-6934" r="1406" b="-6045"/>
            </a:stretch>
          </a:blipFill>
        </p:spPr>
        <p:txBody>
          <a:bodyPr/>
          <a:lstStyle/>
          <a:p>
            <a:endParaRPr lang="nl-NL" dirty="0"/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C52A9552-8884-92C5-A727-A9C40E5E7FE5}"/>
              </a:ext>
            </a:extLst>
          </p:cNvPr>
          <p:cNvSpPr txBox="1"/>
          <p:nvPr/>
        </p:nvSpPr>
        <p:spPr>
          <a:xfrm>
            <a:off x="2448097" y="962025"/>
            <a:ext cx="15839903" cy="935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83"/>
              </a:lnSpc>
            </a:pPr>
            <a:r>
              <a:rPr lang="en-US" sz="5559" b="1">
                <a:solidFill>
                  <a:srgbClr val="004477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Session Title</a:t>
            </a:r>
          </a:p>
        </p:txBody>
      </p:sp>
      <p:sp>
        <p:nvSpPr>
          <p:cNvPr id="9" name="TextBox 17">
            <a:extLst>
              <a:ext uri="{FF2B5EF4-FFF2-40B4-BE49-F238E27FC236}">
                <a16:creationId xmlns:a16="http://schemas.microsoft.com/office/drawing/2014/main" id="{ECD4EE3F-91E3-3C7B-7BB4-48E7546E91A6}"/>
              </a:ext>
            </a:extLst>
          </p:cNvPr>
          <p:cNvSpPr txBox="1"/>
          <p:nvPr/>
        </p:nvSpPr>
        <p:spPr>
          <a:xfrm>
            <a:off x="2448097" y="1774398"/>
            <a:ext cx="15839903" cy="529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2"/>
              </a:lnSpc>
            </a:pPr>
            <a:r>
              <a:rPr lang="en-US" sz="3137">
                <a:solidFill>
                  <a:srgbClr val="CC9933"/>
                </a:solidFill>
                <a:latin typeface="Open Sans 1"/>
                <a:ea typeface="Open Sans 1"/>
                <a:cs typeface="Open Sans 1"/>
                <a:sym typeface="Open Sans 1"/>
              </a:rPr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117652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270A1914-17ED-16B4-1ED6-6F7A40CFE7F2}"/>
              </a:ext>
            </a:extLst>
          </p:cNvPr>
          <p:cNvSpPr/>
          <p:nvPr/>
        </p:nvSpPr>
        <p:spPr>
          <a:xfrm>
            <a:off x="12222619" y="0"/>
            <a:ext cx="6065381" cy="10287000"/>
          </a:xfrm>
          <a:custGeom>
            <a:avLst/>
            <a:gdLst/>
            <a:ahLst/>
            <a:cxnLst/>
            <a:rect l="l" t="t" r="r" b="b"/>
            <a:pathLst>
              <a:path w="939686" h="1593725">
                <a:moveTo>
                  <a:pt x="0" y="0"/>
                </a:moveTo>
                <a:lnTo>
                  <a:pt x="939686" y="0"/>
                </a:lnTo>
                <a:lnTo>
                  <a:pt x="939686" y="1593725"/>
                </a:lnTo>
                <a:lnTo>
                  <a:pt x="0" y="1593725"/>
                </a:lnTo>
                <a:close/>
              </a:path>
            </a:pathLst>
          </a:custGeom>
          <a:blipFill>
            <a:blip r:embed="rId2"/>
            <a:stretch>
              <a:fillRect l="-67730" t="1" r="-54228" b="306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CB31C4B-8267-4B35-3B6B-8510D2258DE5}"/>
              </a:ext>
            </a:extLst>
          </p:cNvPr>
          <p:cNvSpPr txBox="1"/>
          <p:nvPr/>
        </p:nvSpPr>
        <p:spPr>
          <a:xfrm>
            <a:off x="2448097" y="2942065"/>
            <a:ext cx="15839903" cy="2757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12"/>
              </a:lnSpc>
            </a:pPr>
            <a:r>
              <a:rPr lang="en-US" sz="3937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Your text goes here</a:t>
            </a:r>
          </a:p>
          <a:p>
            <a:pPr marL="850147" lvl="1" indent="-425073" algn="l">
              <a:lnSpc>
                <a:spcPts val="5512"/>
              </a:lnSpc>
              <a:buFont typeface="Arial"/>
              <a:buChar char="•"/>
            </a:pPr>
            <a:r>
              <a:rPr lang="en-US" sz="3937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And here</a:t>
            </a:r>
          </a:p>
          <a:p>
            <a:pPr marL="850147" lvl="1" indent="-425073" algn="l">
              <a:lnSpc>
                <a:spcPts val="5512"/>
              </a:lnSpc>
              <a:buFont typeface="Arial"/>
              <a:buChar char="•"/>
            </a:pPr>
            <a:r>
              <a:rPr lang="en-US" sz="3937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And here</a:t>
            </a:r>
          </a:p>
          <a:p>
            <a:pPr marL="850147" lvl="1" indent="-425073" algn="l">
              <a:lnSpc>
                <a:spcPts val="5512"/>
              </a:lnSpc>
              <a:buFont typeface="Arial"/>
              <a:buChar char="•"/>
            </a:pPr>
            <a:r>
              <a:rPr lang="en-US" sz="3937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And here</a:t>
            </a: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5AA3A10A-77BD-ED67-1FA3-DDE81BF4F769}"/>
              </a:ext>
            </a:extLst>
          </p:cNvPr>
          <p:cNvSpPr txBox="1"/>
          <p:nvPr/>
        </p:nvSpPr>
        <p:spPr>
          <a:xfrm>
            <a:off x="2448097" y="962025"/>
            <a:ext cx="15839903" cy="935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83"/>
              </a:lnSpc>
            </a:pPr>
            <a:r>
              <a:rPr lang="en-US" sz="5559" b="1" dirty="0">
                <a:solidFill>
                  <a:srgbClr val="004477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Session Title</a:t>
            </a: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2811E8A4-F864-22A5-32CE-A734152542D5}"/>
              </a:ext>
            </a:extLst>
          </p:cNvPr>
          <p:cNvSpPr txBox="1"/>
          <p:nvPr/>
        </p:nvSpPr>
        <p:spPr>
          <a:xfrm>
            <a:off x="2448097" y="1774398"/>
            <a:ext cx="15839903" cy="529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2"/>
              </a:lnSpc>
            </a:pPr>
            <a:r>
              <a:rPr lang="en-US" sz="3137">
                <a:solidFill>
                  <a:srgbClr val="CC9933"/>
                </a:solidFill>
                <a:latin typeface="Open Sans 1"/>
                <a:ea typeface="Open Sans 1"/>
                <a:cs typeface="Open Sans 1"/>
                <a:sym typeface="Open Sans 1"/>
              </a:rPr>
              <a:t>Subtitle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6B4A91C7-DE08-A909-0F3B-CE600FEB7E77}"/>
              </a:ext>
            </a:extLst>
          </p:cNvPr>
          <p:cNvSpPr txBox="1"/>
          <p:nvPr/>
        </p:nvSpPr>
        <p:spPr>
          <a:xfrm rot="16200000">
            <a:off x="14406239" y="5804004"/>
            <a:ext cx="7086993" cy="332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2"/>
              </a:lnSpc>
            </a:pPr>
            <a:r>
              <a:rPr lang="en-US" sz="1901" b="1" spc="38" dirty="0">
                <a:solidFill>
                  <a:srgbClr val="FFFFFF">
                    <a:alpha val="49804"/>
                  </a:srgbClr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World Workplace Asia-Pacific | 2-3 June 2027 | Jakarta, Indonesia</a:t>
            </a:r>
          </a:p>
        </p:txBody>
      </p:sp>
    </p:spTree>
    <p:extLst>
      <p:ext uri="{BB962C8B-B14F-4D97-AF65-F5344CB8AC3E}">
        <p14:creationId xmlns:p14="http://schemas.microsoft.com/office/powerpoint/2010/main" val="2969143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32E879C2-558C-7770-BFA1-5A9521D59020}"/>
              </a:ext>
            </a:extLst>
          </p:cNvPr>
          <p:cNvSpPr/>
          <p:nvPr/>
        </p:nvSpPr>
        <p:spPr>
          <a:xfrm>
            <a:off x="16230600" y="3723830"/>
            <a:ext cx="2057400" cy="65631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994A09D9-7335-BE83-1B6A-362118C82358}"/>
              </a:ext>
            </a:extLst>
          </p:cNvPr>
          <p:cNvSpPr/>
          <p:nvPr/>
        </p:nvSpPr>
        <p:spPr>
          <a:xfrm>
            <a:off x="0" y="3316656"/>
            <a:ext cx="18288000" cy="6970344"/>
          </a:xfrm>
          <a:custGeom>
            <a:avLst/>
            <a:gdLst/>
            <a:ahLst/>
            <a:cxnLst/>
            <a:rect l="l" t="t" r="r" b="b"/>
            <a:pathLst>
              <a:path w="2833290" h="1079889">
                <a:moveTo>
                  <a:pt x="0" y="0"/>
                </a:moveTo>
                <a:lnTo>
                  <a:pt x="2833290" y="0"/>
                </a:lnTo>
                <a:lnTo>
                  <a:pt x="2833290" y="1079889"/>
                </a:lnTo>
                <a:lnTo>
                  <a:pt x="0" y="1079889"/>
                </a:lnTo>
                <a:close/>
              </a:path>
            </a:pathLst>
          </a:custGeom>
          <a:blipFill>
            <a:blip r:embed="rId2"/>
            <a:stretch>
              <a:fillRect l="-1251" t="-1198" r="-7916" b="-10421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81DCCEDA-67D5-4F5A-F7B9-BB41DB418C80}"/>
              </a:ext>
            </a:extLst>
          </p:cNvPr>
          <p:cNvSpPr txBox="1"/>
          <p:nvPr/>
        </p:nvSpPr>
        <p:spPr>
          <a:xfrm>
            <a:off x="2448097" y="1774398"/>
            <a:ext cx="15839903" cy="529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2"/>
              </a:lnSpc>
            </a:pPr>
            <a:r>
              <a:rPr lang="en-US" sz="3137">
                <a:solidFill>
                  <a:srgbClr val="CC9933"/>
                </a:solidFill>
                <a:latin typeface="Open Sans 1"/>
                <a:ea typeface="Open Sans 1"/>
                <a:cs typeface="Open Sans 1"/>
                <a:sym typeface="Open Sans 1"/>
              </a:rPr>
              <a:t>Subtitle</a:t>
            </a:r>
          </a:p>
        </p:txBody>
      </p:sp>
      <p:sp>
        <p:nvSpPr>
          <p:cNvPr id="5" name="TextBox 14">
            <a:extLst>
              <a:ext uri="{FF2B5EF4-FFF2-40B4-BE49-F238E27FC236}">
                <a16:creationId xmlns:a16="http://schemas.microsoft.com/office/drawing/2014/main" id="{E844CCE4-1D42-3260-21E9-E552257E9F6A}"/>
              </a:ext>
            </a:extLst>
          </p:cNvPr>
          <p:cNvSpPr txBox="1"/>
          <p:nvPr/>
        </p:nvSpPr>
        <p:spPr>
          <a:xfrm>
            <a:off x="2448097" y="962025"/>
            <a:ext cx="15839903" cy="935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83"/>
              </a:lnSpc>
            </a:pPr>
            <a:r>
              <a:rPr lang="en-US" sz="5559" b="1" dirty="0">
                <a:solidFill>
                  <a:srgbClr val="004477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Session Title</a:t>
            </a:r>
          </a:p>
        </p:txBody>
      </p:sp>
    </p:spTree>
    <p:extLst>
      <p:ext uri="{BB962C8B-B14F-4D97-AF65-F5344CB8AC3E}">
        <p14:creationId xmlns:p14="http://schemas.microsoft.com/office/powerpoint/2010/main" val="2655242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FB193ED9-87BC-6DA6-790C-51B5488E517F}"/>
              </a:ext>
            </a:extLst>
          </p:cNvPr>
          <p:cNvSpPr txBox="1"/>
          <p:nvPr/>
        </p:nvSpPr>
        <p:spPr>
          <a:xfrm>
            <a:off x="2448097" y="904875"/>
            <a:ext cx="15839903" cy="1415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70"/>
              </a:lnSpc>
            </a:pPr>
            <a:r>
              <a:rPr lang="en-US" sz="8336" b="1" dirty="0">
                <a:solidFill>
                  <a:srgbClr val="004477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Style Sheet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31C77EA-3793-3FCE-D7FE-D0B11E5B0A95}"/>
              </a:ext>
            </a:extLst>
          </p:cNvPr>
          <p:cNvSpPr txBox="1"/>
          <p:nvPr/>
        </p:nvSpPr>
        <p:spPr>
          <a:xfrm>
            <a:off x="2448097" y="2579603"/>
            <a:ext cx="15839903" cy="672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12"/>
              </a:lnSpc>
            </a:pPr>
            <a:r>
              <a:rPr lang="en-US" sz="3937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Font: Open Sans</a:t>
            </a:r>
          </a:p>
        </p:txBody>
      </p:sp>
      <p:grpSp>
        <p:nvGrpSpPr>
          <p:cNvPr id="5" name="Group 9">
            <a:extLst>
              <a:ext uri="{FF2B5EF4-FFF2-40B4-BE49-F238E27FC236}">
                <a16:creationId xmlns:a16="http://schemas.microsoft.com/office/drawing/2014/main" id="{292C4CF5-F6D4-192A-8A1C-059B5FF05350}"/>
              </a:ext>
            </a:extLst>
          </p:cNvPr>
          <p:cNvGrpSpPr/>
          <p:nvPr/>
        </p:nvGrpSpPr>
        <p:grpSpPr>
          <a:xfrm>
            <a:off x="2270208" y="3610694"/>
            <a:ext cx="7442164" cy="2635143"/>
            <a:chOff x="0" y="0"/>
            <a:chExt cx="9922885" cy="3513523"/>
          </a:xfrm>
        </p:grpSpPr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173F5B39-FA4E-0B55-C02B-FA3ACA640ECA}"/>
                </a:ext>
              </a:extLst>
            </p:cNvPr>
            <p:cNvSpPr/>
            <p:nvPr/>
          </p:nvSpPr>
          <p:spPr>
            <a:xfrm>
              <a:off x="0" y="0"/>
              <a:ext cx="2597256" cy="3513523"/>
            </a:xfrm>
            <a:custGeom>
              <a:avLst/>
              <a:gdLst/>
              <a:ahLst/>
              <a:cxnLst/>
              <a:rect l="l" t="t" r="r" b="b"/>
              <a:pathLst>
                <a:path w="2597256" h="3513523">
                  <a:moveTo>
                    <a:pt x="0" y="0"/>
                  </a:moveTo>
                  <a:lnTo>
                    <a:pt x="2597256" y="0"/>
                  </a:lnTo>
                  <a:lnTo>
                    <a:pt x="2597256" y="3513523"/>
                  </a:lnTo>
                  <a:lnTo>
                    <a:pt x="0" y="35135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14144"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C9B8EFB7-D1CF-ED42-110B-0E0D6C34276A}"/>
                </a:ext>
              </a:extLst>
            </p:cNvPr>
            <p:cNvSpPr txBox="1"/>
            <p:nvPr/>
          </p:nvSpPr>
          <p:spPr>
            <a:xfrm>
              <a:off x="2845733" y="759136"/>
              <a:ext cx="7077153" cy="12981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8190"/>
                </a:lnSpc>
              </a:pPr>
              <a:r>
                <a:rPr lang="en-US" sz="5850" b="1" spc="117">
                  <a:solidFill>
                    <a:srgbClr val="EE2222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World Workplace</a:t>
              </a:r>
            </a:p>
          </p:txBody>
        </p:sp>
        <p:sp>
          <p:nvSpPr>
            <p:cNvPr id="8" name="TextBox 12">
              <a:extLst>
                <a:ext uri="{FF2B5EF4-FFF2-40B4-BE49-F238E27FC236}">
                  <a16:creationId xmlns:a16="http://schemas.microsoft.com/office/drawing/2014/main" id="{2AA30ACB-A762-9D72-297A-4022F898D2DE}"/>
                </a:ext>
              </a:extLst>
            </p:cNvPr>
            <p:cNvSpPr txBox="1"/>
            <p:nvPr/>
          </p:nvSpPr>
          <p:spPr>
            <a:xfrm>
              <a:off x="2818393" y="285843"/>
              <a:ext cx="2125297" cy="8001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5088"/>
                </a:lnSpc>
              </a:pPr>
              <a:r>
                <a:rPr lang="en-US" sz="3634" b="1">
                  <a:solidFill>
                    <a:srgbClr val="004477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IFMA</a:t>
              </a:r>
            </a:p>
          </p:txBody>
        </p:sp>
        <p:sp>
          <p:nvSpPr>
            <p:cNvPr id="9" name="TextBox 13">
              <a:extLst>
                <a:ext uri="{FF2B5EF4-FFF2-40B4-BE49-F238E27FC236}">
                  <a16:creationId xmlns:a16="http://schemas.microsoft.com/office/drawing/2014/main" id="{C85E84A6-EE35-F91A-1483-CDCAC7E9E91B}"/>
                </a:ext>
              </a:extLst>
            </p:cNvPr>
            <p:cNvSpPr txBox="1"/>
            <p:nvPr/>
          </p:nvSpPr>
          <p:spPr>
            <a:xfrm>
              <a:off x="2775002" y="1668635"/>
              <a:ext cx="5283758" cy="12981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90"/>
                </a:lnSpc>
              </a:pPr>
              <a:r>
                <a:rPr lang="en-US" sz="5850" b="1" spc="117">
                  <a:solidFill>
                    <a:srgbClr val="004477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Asia-Pacific</a:t>
              </a:r>
            </a:p>
          </p:txBody>
        </p:sp>
        <p:sp>
          <p:nvSpPr>
            <p:cNvPr id="10" name="TextBox 14">
              <a:extLst>
                <a:ext uri="{FF2B5EF4-FFF2-40B4-BE49-F238E27FC236}">
                  <a16:creationId xmlns:a16="http://schemas.microsoft.com/office/drawing/2014/main" id="{2C3BDC2F-71A2-9B96-F723-1F782A95B9AA}"/>
                </a:ext>
              </a:extLst>
            </p:cNvPr>
            <p:cNvSpPr txBox="1"/>
            <p:nvPr/>
          </p:nvSpPr>
          <p:spPr>
            <a:xfrm>
              <a:off x="2845733" y="2881107"/>
              <a:ext cx="6095409" cy="4539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97"/>
                </a:lnSpc>
              </a:pPr>
              <a:r>
                <a:rPr lang="en-US" sz="1827" b="1" spc="20">
                  <a:solidFill>
                    <a:srgbClr val="EE222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2-3 June 2027 | Jakarta, Indonesia</a:t>
              </a:r>
            </a:p>
          </p:txBody>
        </p:sp>
      </p:grpSp>
      <p:grpSp>
        <p:nvGrpSpPr>
          <p:cNvPr id="11" name="Group 15">
            <a:extLst>
              <a:ext uri="{FF2B5EF4-FFF2-40B4-BE49-F238E27FC236}">
                <a16:creationId xmlns:a16="http://schemas.microsoft.com/office/drawing/2014/main" id="{08266CBA-E24F-3732-A85F-0FA74AB8DA6A}"/>
              </a:ext>
            </a:extLst>
          </p:cNvPr>
          <p:cNvGrpSpPr/>
          <p:nvPr/>
        </p:nvGrpSpPr>
        <p:grpSpPr>
          <a:xfrm>
            <a:off x="4861821" y="6607786"/>
            <a:ext cx="1734907" cy="1734907"/>
            <a:chOff x="0" y="0"/>
            <a:chExt cx="361586" cy="361586"/>
          </a:xfrm>
        </p:grpSpPr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9EDE5E91-8AA9-2EA6-E250-7478C7CBBC12}"/>
                </a:ext>
              </a:extLst>
            </p:cNvPr>
            <p:cNvSpPr/>
            <p:nvPr/>
          </p:nvSpPr>
          <p:spPr>
            <a:xfrm>
              <a:off x="0" y="0"/>
              <a:ext cx="361586" cy="361586"/>
            </a:xfrm>
            <a:custGeom>
              <a:avLst/>
              <a:gdLst/>
              <a:ahLst/>
              <a:cxnLst/>
              <a:rect l="l" t="t" r="r" b="b"/>
              <a:pathLst>
                <a:path w="361586" h="361586">
                  <a:moveTo>
                    <a:pt x="0" y="0"/>
                  </a:moveTo>
                  <a:lnTo>
                    <a:pt x="361586" y="0"/>
                  </a:lnTo>
                  <a:lnTo>
                    <a:pt x="361586" y="361586"/>
                  </a:lnTo>
                  <a:lnTo>
                    <a:pt x="0" y="361586"/>
                  </a:lnTo>
                  <a:close/>
                </a:path>
              </a:pathLst>
            </a:custGeom>
            <a:solidFill>
              <a:srgbClr val="CC9933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3" name="TextBox 17">
              <a:extLst>
                <a:ext uri="{FF2B5EF4-FFF2-40B4-BE49-F238E27FC236}">
                  <a16:creationId xmlns:a16="http://schemas.microsoft.com/office/drawing/2014/main" id="{18FCB346-F377-F3EB-953C-FB9C8DF6BC11}"/>
                </a:ext>
              </a:extLst>
            </p:cNvPr>
            <p:cNvSpPr txBox="1"/>
            <p:nvPr/>
          </p:nvSpPr>
          <p:spPr>
            <a:xfrm>
              <a:off x="0" y="-57150"/>
              <a:ext cx="361586" cy="418736"/>
            </a:xfrm>
            <a:prstGeom prst="rect">
              <a:avLst/>
            </a:prstGeom>
          </p:spPr>
          <p:txBody>
            <a:bodyPr lIns="50751" tIns="50751" rIns="50751" bIns="50751" rtlCol="0" anchor="ctr"/>
            <a:lstStyle/>
            <a:p>
              <a:pPr algn="ctr">
                <a:lnSpc>
                  <a:spcPts val="2657"/>
                </a:lnSpc>
              </a:pPr>
              <a:endParaRPr/>
            </a:p>
          </p:txBody>
        </p:sp>
      </p:grpSp>
      <p:grpSp>
        <p:nvGrpSpPr>
          <p:cNvPr id="14" name="Group 18">
            <a:extLst>
              <a:ext uri="{FF2B5EF4-FFF2-40B4-BE49-F238E27FC236}">
                <a16:creationId xmlns:a16="http://schemas.microsoft.com/office/drawing/2014/main" id="{AD032E66-95C0-697B-6E90-7EFD3D6EDDF9}"/>
              </a:ext>
            </a:extLst>
          </p:cNvPr>
          <p:cNvGrpSpPr/>
          <p:nvPr/>
        </p:nvGrpSpPr>
        <p:grpSpPr>
          <a:xfrm>
            <a:off x="7263589" y="6607786"/>
            <a:ext cx="1731434" cy="1734907"/>
            <a:chOff x="0" y="0"/>
            <a:chExt cx="360862" cy="361586"/>
          </a:xfrm>
        </p:grpSpPr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E85BDFA8-FAB0-1AEF-FCE7-2ECFCBF18C2F}"/>
                </a:ext>
              </a:extLst>
            </p:cNvPr>
            <p:cNvSpPr/>
            <p:nvPr/>
          </p:nvSpPr>
          <p:spPr>
            <a:xfrm>
              <a:off x="0" y="0"/>
              <a:ext cx="360862" cy="361586"/>
            </a:xfrm>
            <a:custGeom>
              <a:avLst/>
              <a:gdLst/>
              <a:ahLst/>
              <a:cxnLst/>
              <a:rect l="l" t="t" r="r" b="b"/>
              <a:pathLst>
                <a:path w="360862" h="361586">
                  <a:moveTo>
                    <a:pt x="0" y="0"/>
                  </a:moveTo>
                  <a:lnTo>
                    <a:pt x="360862" y="0"/>
                  </a:lnTo>
                  <a:lnTo>
                    <a:pt x="360862" y="361586"/>
                  </a:lnTo>
                  <a:lnTo>
                    <a:pt x="0" y="361586"/>
                  </a:lnTo>
                  <a:close/>
                </a:path>
              </a:pathLst>
            </a:custGeom>
            <a:solidFill>
              <a:srgbClr val="226622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6" name="TextBox 20">
              <a:extLst>
                <a:ext uri="{FF2B5EF4-FFF2-40B4-BE49-F238E27FC236}">
                  <a16:creationId xmlns:a16="http://schemas.microsoft.com/office/drawing/2014/main" id="{B2EBD67F-60D1-E537-7DEF-C8C46222F756}"/>
                </a:ext>
              </a:extLst>
            </p:cNvPr>
            <p:cNvSpPr txBox="1"/>
            <p:nvPr/>
          </p:nvSpPr>
          <p:spPr>
            <a:xfrm>
              <a:off x="0" y="-57150"/>
              <a:ext cx="360862" cy="418736"/>
            </a:xfrm>
            <a:prstGeom prst="rect">
              <a:avLst/>
            </a:prstGeom>
          </p:spPr>
          <p:txBody>
            <a:bodyPr lIns="50751" tIns="50751" rIns="50751" bIns="50751" rtlCol="0" anchor="ctr"/>
            <a:lstStyle/>
            <a:p>
              <a:pPr algn="ctr">
                <a:lnSpc>
                  <a:spcPts val="2657"/>
                </a:lnSpc>
              </a:pPr>
              <a:endParaRPr/>
            </a:p>
          </p:txBody>
        </p:sp>
      </p:grpSp>
      <p:grpSp>
        <p:nvGrpSpPr>
          <p:cNvPr id="17" name="Group 21">
            <a:extLst>
              <a:ext uri="{FF2B5EF4-FFF2-40B4-BE49-F238E27FC236}">
                <a16:creationId xmlns:a16="http://schemas.microsoft.com/office/drawing/2014/main" id="{3965E7BA-1F86-B7C1-C3EC-540DF23A976C}"/>
              </a:ext>
            </a:extLst>
          </p:cNvPr>
          <p:cNvGrpSpPr/>
          <p:nvPr/>
        </p:nvGrpSpPr>
        <p:grpSpPr>
          <a:xfrm>
            <a:off x="2460052" y="6607786"/>
            <a:ext cx="1734907" cy="1734907"/>
            <a:chOff x="0" y="0"/>
            <a:chExt cx="361586" cy="361586"/>
          </a:xfrm>
        </p:grpSpPr>
        <p:sp>
          <p:nvSpPr>
            <p:cNvPr id="18" name="Freeform 22">
              <a:extLst>
                <a:ext uri="{FF2B5EF4-FFF2-40B4-BE49-F238E27FC236}">
                  <a16:creationId xmlns:a16="http://schemas.microsoft.com/office/drawing/2014/main" id="{35B1487C-376B-131C-6BC1-11FE0E584AE0}"/>
                </a:ext>
              </a:extLst>
            </p:cNvPr>
            <p:cNvSpPr/>
            <p:nvPr/>
          </p:nvSpPr>
          <p:spPr>
            <a:xfrm>
              <a:off x="0" y="0"/>
              <a:ext cx="361586" cy="361586"/>
            </a:xfrm>
            <a:custGeom>
              <a:avLst/>
              <a:gdLst/>
              <a:ahLst/>
              <a:cxnLst/>
              <a:rect l="l" t="t" r="r" b="b"/>
              <a:pathLst>
                <a:path w="361586" h="361586">
                  <a:moveTo>
                    <a:pt x="0" y="0"/>
                  </a:moveTo>
                  <a:lnTo>
                    <a:pt x="361586" y="0"/>
                  </a:lnTo>
                  <a:lnTo>
                    <a:pt x="361586" y="361586"/>
                  </a:lnTo>
                  <a:lnTo>
                    <a:pt x="0" y="361586"/>
                  </a:lnTo>
                  <a:close/>
                </a:path>
              </a:pathLst>
            </a:custGeom>
            <a:solidFill>
              <a:srgbClr val="EE2222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9" name="TextBox 23">
              <a:extLst>
                <a:ext uri="{FF2B5EF4-FFF2-40B4-BE49-F238E27FC236}">
                  <a16:creationId xmlns:a16="http://schemas.microsoft.com/office/drawing/2014/main" id="{6767D37E-7EE5-0B9D-37AA-FB0310ACAEF6}"/>
                </a:ext>
              </a:extLst>
            </p:cNvPr>
            <p:cNvSpPr txBox="1"/>
            <p:nvPr/>
          </p:nvSpPr>
          <p:spPr>
            <a:xfrm>
              <a:off x="0" y="-57150"/>
              <a:ext cx="361586" cy="418736"/>
            </a:xfrm>
            <a:prstGeom prst="rect">
              <a:avLst/>
            </a:prstGeom>
          </p:spPr>
          <p:txBody>
            <a:bodyPr lIns="50751" tIns="50751" rIns="50751" bIns="50751" rtlCol="0" anchor="ctr"/>
            <a:lstStyle/>
            <a:p>
              <a:pPr algn="ctr">
                <a:lnSpc>
                  <a:spcPts val="2657"/>
                </a:lnSpc>
              </a:pPr>
              <a:endParaRPr/>
            </a:p>
          </p:txBody>
        </p:sp>
      </p:grpSp>
      <p:grpSp>
        <p:nvGrpSpPr>
          <p:cNvPr id="20" name="Group 24">
            <a:extLst>
              <a:ext uri="{FF2B5EF4-FFF2-40B4-BE49-F238E27FC236}">
                <a16:creationId xmlns:a16="http://schemas.microsoft.com/office/drawing/2014/main" id="{D2A1CD84-29C3-BA3B-41BE-20517F1F7F69}"/>
              </a:ext>
            </a:extLst>
          </p:cNvPr>
          <p:cNvGrpSpPr/>
          <p:nvPr/>
        </p:nvGrpSpPr>
        <p:grpSpPr>
          <a:xfrm>
            <a:off x="9661885" y="6607786"/>
            <a:ext cx="1731434" cy="1734907"/>
            <a:chOff x="0" y="0"/>
            <a:chExt cx="360862" cy="361586"/>
          </a:xfrm>
        </p:grpSpPr>
        <p:sp>
          <p:nvSpPr>
            <p:cNvPr id="21" name="Freeform 25">
              <a:extLst>
                <a:ext uri="{FF2B5EF4-FFF2-40B4-BE49-F238E27FC236}">
                  <a16:creationId xmlns:a16="http://schemas.microsoft.com/office/drawing/2014/main" id="{CBB3BBC4-05F7-739F-537B-03F216A22877}"/>
                </a:ext>
              </a:extLst>
            </p:cNvPr>
            <p:cNvSpPr/>
            <p:nvPr/>
          </p:nvSpPr>
          <p:spPr>
            <a:xfrm>
              <a:off x="0" y="0"/>
              <a:ext cx="360862" cy="361586"/>
            </a:xfrm>
            <a:custGeom>
              <a:avLst/>
              <a:gdLst/>
              <a:ahLst/>
              <a:cxnLst/>
              <a:rect l="l" t="t" r="r" b="b"/>
              <a:pathLst>
                <a:path w="360862" h="361586">
                  <a:moveTo>
                    <a:pt x="0" y="0"/>
                  </a:moveTo>
                  <a:lnTo>
                    <a:pt x="360862" y="0"/>
                  </a:lnTo>
                  <a:lnTo>
                    <a:pt x="360862" y="361586"/>
                  </a:lnTo>
                  <a:lnTo>
                    <a:pt x="0" y="361586"/>
                  </a:lnTo>
                  <a:close/>
                </a:path>
              </a:pathLst>
            </a:custGeom>
            <a:solidFill>
              <a:srgbClr val="004477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22" name="TextBox 26">
              <a:extLst>
                <a:ext uri="{FF2B5EF4-FFF2-40B4-BE49-F238E27FC236}">
                  <a16:creationId xmlns:a16="http://schemas.microsoft.com/office/drawing/2014/main" id="{D3144EE5-3400-D1EA-71EE-5C52B0D730B2}"/>
                </a:ext>
              </a:extLst>
            </p:cNvPr>
            <p:cNvSpPr txBox="1"/>
            <p:nvPr/>
          </p:nvSpPr>
          <p:spPr>
            <a:xfrm>
              <a:off x="0" y="-57150"/>
              <a:ext cx="360862" cy="418736"/>
            </a:xfrm>
            <a:prstGeom prst="rect">
              <a:avLst/>
            </a:prstGeom>
          </p:spPr>
          <p:txBody>
            <a:bodyPr lIns="50751" tIns="50751" rIns="50751" bIns="50751" rtlCol="0" anchor="ctr"/>
            <a:lstStyle/>
            <a:p>
              <a:pPr algn="ctr">
                <a:lnSpc>
                  <a:spcPts val="2657"/>
                </a:lnSpc>
              </a:pPr>
              <a:endParaRPr/>
            </a:p>
          </p:txBody>
        </p:sp>
      </p:grpSp>
      <p:sp>
        <p:nvSpPr>
          <p:cNvPr id="23" name="TextBox 27">
            <a:extLst>
              <a:ext uri="{FF2B5EF4-FFF2-40B4-BE49-F238E27FC236}">
                <a16:creationId xmlns:a16="http://schemas.microsoft.com/office/drawing/2014/main" id="{1E1EF5F3-2F04-5ED8-4486-7BC26BB8EA56}"/>
              </a:ext>
            </a:extLst>
          </p:cNvPr>
          <p:cNvSpPr txBox="1"/>
          <p:nvPr/>
        </p:nvSpPr>
        <p:spPr>
          <a:xfrm>
            <a:off x="5145029" y="8549918"/>
            <a:ext cx="1168490" cy="337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2"/>
              </a:lnSpc>
            </a:pPr>
            <a:r>
              <a:rPr lang="en-US" sz="2065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#CC9933 </a:t>
            </a:r>
          </a:p>
        </p:txBody>
      </p:sp>
      <p:sp>
        <p:nvSpPr>
          <p:cNvPr id="24" name="TextBox 28">
            <a:extLst>
              <a:ext uri="{FF2B5EF4-FFF2-40B4-BE49-F238E27FC236}">
                <a16:creationId xmlns:a16="http://schemas.microsoft.com/office/drawing/2014/main" id="{BC640EC1-C866-0632-D02B-62215E30FEF9}"/>
              </a:ext>
            </a:extLst>
          </p:cNvPr>
          <p:cNvSpPr txBox="1"/>
          <p:nvPr/>
        </p:nvSpPr>
        <p:spPr>
          <a:xfrm>
            <a:off x="7613287" y="8549918"/>
            <a:ext cx="1069376" cy="337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2"/>
              </a:lnSpc>
            </a:pPr>
            <a:r>
              <a:rPr lang="en-US" sz="2065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#226622</a:t>
            </a:r>
          </a:p>
        </p:txBody>
      </p:sp>
      <p:sp>
        <p:nvSpPr>
          <p:cNvPr id="25" name="TextBox 29">
            <a:extLst>
              <a:ext uri="{FF2B5EF4-FFF2-40B4-BE49-F238E27FC236}">
                <a16:creationId xmlns:a16="http://schemas.microsoft.com/office/drawing/2014/main" id="{0F8BE988-D956-D575-04F3-7B2F24B039C8}"/>
              </a:ext>
            </a:extLst>
          </p:cNvPr>
          <p:cNvSpPr txBox="1"/>
          <p:nvPr/>
        </p:nvSpPr>
        <p:spPr>
          <a:xfrm>
            <a:off x="2762820" y="8549918"/>
            <a:ext cx="1129371" cy="337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2"/>
              </a:lnSpc>
            </a:pPr>
            <a:r>
              <a:rPr lang="en-US" sz="2065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#EE2222 </a:t>
            </a:r>
          </a:p>
        </p:txBody>
      </p:sp>
      <p:sp>
        <p:nvSpPr>
          <p:cNvPr id="26" name="TextBox 30">
            <a:extLst>
              <a:ext uri="{FF2B5EF4-FFF2-40B4-BE49-F238E27FC236}">
                <a16:creationId xmlns:a16="http://schemas.microsoft.com/office/drawing/2014/main" id="{A7559B00-DA14-F51A-F945-ACE9FFDE3A3B}"/>
              </a:ext>
            </a:extLst>
          </p:cNvPr>
          <p:cNvSpPr txBox="1"/>
          <p:nvPr/>
        </p:nvSpPr>
        <p:spPr>
          <a:xfrm>
            <a:off x="10011583" y="8549918"/>
            <a:ext cx="1069376" cy="337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2"/>
              </a:lnSpc>
            </a:pPr>
            <a:r>
              <a:rPr lang="en-US" sz="2065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#004477</a:t>
            </a:r>
          </a:p>
        </p:txBody>
      </p:sp>
    </p:spTree>
    <p:extLst>
      <p:ext uri="{BB962C8B-B14F-4D97-AF65-F5344CB8AC3E}">
        <p14:creationId xmlns:p14="http://schemas.microsoft.com/office/powerpoint/2010/main" val="1001106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826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293</Words>
  <Application>Microsoft Office PowerPoint</Application>
  <PresentationFormat>Aangepast</PresentationFormat>
  <Paragraphs>66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21" baseType="lpstr">
      <vt:lpstr>Open Sans 2</vt:lpstr>
      <vt:lpstr>Roboto Condensed Bold</vt:lpstr>
      <vt:lpstr>Roboto Bold</vt:lpstr>
      <vt:lpstr>Arial</vt:lpstr>
      <vt:lpstr>Open Sans 1 Italics</vt:lpstr>
      <vt:lpstr>Open Sans 1 Bold</vt:lpstr>
      <vt:lpstr>Georgia Bold</vt:lpstr>
      <vt:lpstr>Open Sans 1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WWAPAC26 Presentation</dc:title>
  <cp:lastModifiedBy>Niels Peters</cp:lastModifiedBy>
  <cp:revision>7</cp:revision>
  <dcterms:created xsi:type="dcterms:W3CDTF">2006-08-16T00:00:00Z</dcterms:created>
  <dcterms:modified xsi:type="dcterms:W3CDTF">2026-10-15T09:13:45Z</dcterms:modified>
  <dc:identifier>DAG2h_a9qI8</dc:identifier>
</cp:coreProperties>
</file>